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72" r:id="rId9"/>
    <p:sldId id="273" r:id="rId10"/>
    <p:sldId id="264" r:id="rId11"/>
    <p:sldId id="266" r:id="rId12"/>
    <p:sldId id="268" r:id="rId13"/>
    <p:sldId id="269" r:id="rId14"/>
    <p:sldId id="271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/>
    <p:restoredTop sz="94648"/>
  </p:normalViewPr>
  <p:slideViewPr>
    <p:cSldViewPr snapToGrid="0">
      <p:cViewPr varScale="1">
        <p:scale>
          <a:sx n="91" d="100"/>
          <a:sy n="91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176D1-B94D-F44A-A652-CBE7B4A041B7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605FF-0051-7443-B2E4-DC483E669D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030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838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121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0547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029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481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205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0875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6637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359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872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138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605FF-0051-7443-B2E4-DC483E669DA0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845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FF7C8-48D4-2585-ED03-107954624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2D4168-C30D-5AC3-370E-7A3B57A0F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0AEA4-50DD-D4C5-33D9-F177D30C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28B33-77AD-4F06-0875-A46059B8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7648C-5726-2949-8FC6-DAC4012C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445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2B5FA-DC8F-F6C9-EC85-1973BF45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7146C2-7A25-1411-A4CD-D74023071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180865-7CCA-B75B-4DE1-45AA3C42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06BD20-3A40-6B42-22FB-D4F629169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E6C1D-D831-E7A3-FFEE-23B8F9A3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45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34AD48-3D1D-2107-5D09-299EB8192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26FD47-17D1-E3B3-5602-5085E5029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15B3E6-900D-DA8C-9143-ECDD86CA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BCEED-F287-6B92-3693-37A2872D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0EC3F-654F-EAE9-0912-51F3AC6F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97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CE64E-20F8-95A0-72B3-8942CCE9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D91B1-F1FF-6A32-0D7A-ABBE29DFD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E6049-E2CB-74C9-C3EC-86B0A0DC8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F2AC6-EEB1-5432-ED22-134A90B4B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BFE506-03DB-343F-A643-6067DA9B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688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E467D-2539-8654-6B9F-DDDFB511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284636-EDE7-EEDA-0A64-B0B3FCB4A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DA5B9-3742-C8D9-B091-A5724BEF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FC08C3-1771-EB28-FEC3-8411B55E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820E94-2AE6-F7AB-A30F-95087936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34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7786E-B2C6-4CA4-0234-BC1F4134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ED4F6-3CAF-7A14-614D-1C8D1BCB4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242C66-B7E1-2BB6-6A3B-6FFCCCB2F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53FA97-9005-01AC-3A96-632C65ED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9F4871-E008-852E-1268-A6CB4EFF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4173D0-BBDA-E5D8-165E-1E539E19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944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FB45B-A101-D8F3-4B37-A88CBD3D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E1CAE3-6124-5442-F1FC-AE6A71C34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A894B-FB32-FBF9-9FB5-3EE9AD0C1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905AC0-F3B1-1DBB-F2EC-9A2DF065F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60DCDF-74D3-8B61-136A-BECA2CAA2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521A39-01A9-15C9-8030-4DD0E99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0BF90-D924-BB45-D0E3-76593DC6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EED370-C77B-AB33-8B74-0666B59F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866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62557-0343-8357-C989-1A18B339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53E885-5022-683E-464B-860ACEC1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C96DBB-7054-DA96-FC3F-97BF664A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459D2-4CAE-2A44-365E-E807FD16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612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6313DE-1D64-25C5-E435-F040AA02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3AC745-715A-3A0D-40A8-B6372C56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C903D1-EF84-B9AF-7F6F-6109E8C7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536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74115-D78E-FB5D-E5C6-0373AC32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184E4-D559-1C60-83C8-0B773ED81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FF84FD-D3D8-C9C0-F7C7-9421118F6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9910C-A1F2-665A-0D97-D6CD2E93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36BE3F-E7F6-C465-6A8D-221CA6D2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80B3E7-8E53-4481-CDBA-59CEC8CE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990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ABC17-5309-0A73-C904-DF7838C7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BA693A-F187-E0C4-A531-48B74C3BC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83E877-1E28-763B-F456-AD547EDEB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811F55-26B3-6188-8783-C133FFA4F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FC18A-08A4-D4DE-7F35-949D39B06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6F5B43-E7BE-107B-15BB-C524C2AF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102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17885C-54A3-83F6-1007-679C7F6D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2F3BDA-8043-D418-08EB-77D371152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1D4AB-40B6-F2DB-599C-A9F675F09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B76CB-2682-544C-A6CB-7DDF3F722393}" type="datetimeFigureOut">
              <a:rPr kumimoji="1" lang="ko-Kore-KR" altLang="en-US" smtClean="0"/>
              <a:t>2022. 11. 5.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2D7B2-3EAD-75DF-4E39-0699129C6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0FE5FE-0CB6-2AA5-BF47-B9B08CF1D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59FC4-0FC3-0046-A479-0533178C46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437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20E9D4-B7F4-305C-3562-5E272FD46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kumimoji="1" lang="en-US" altLang="ko-Kore-KR" sz="6600" dirty="0" err="1">
                <a:latin typeface="AppleGothic" pitchFamily="2" charset="-127"/>
                <a:ea typeface="AppleGothic" pitchFamily="2" charset="-127"/>
              </a:rPr>
              <a:t>ResNet</a:t>
            </a:r>
            <a:endParaRPr kumimoji="1" lang="ko-Kore-KR" altLang="en-US" sz="6600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80BC7A-3291-792E-60FA-AC2FE2E18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>
            <a:normAutofit/>
          </a:bodyPr>
          <a:lstStyle/>
          <a:p>
            <a:r>
              <a:rPr kumimoji="1" lang="en" altLang="ko-Kore-KR" dirty="0">
                <a:latin typeface="AppleGothic" pitchFamily="2" charset="-127"/>
                <a:ea typeface="AppleGothic" pitchFamily="2" charset="-127"/>
              </a:rPr>
              <a:t>Deep Residual Learning for Image Recognition</a:t>
            </a:r>
          </a:p>
          <a:p>
            <a:endParaRPr kumimoji="1" lang="ko-Kore-KR" altLang="en-US" dirty="0"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4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(</a:t>
            </a:r>
            <a:r>
              <a:rPr kumimoji="1" lang="en-US" altLang="ko-KR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3</a:t>
            </a:r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) Residual Block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23EAF2-0323-79EC-FC8B-3B974B840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4" y="1862137"/>
            <a:ext cx="54356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FE6D9553-5B21-602A-C60D-B4299227314C}"/>
              </a:ext>
            </a:extLst>
          </p:cNvPr>
          <p:cNvSpPr txBox="1">
            <a:spLocks/>
          </p:cNvSpPr>
          <p:nvPr/>
        </p:nvSpPr>
        <p:spPr>
          <a:xfrm>
            <a:off x="5597526" y="1862137"/>
            <a:ext cx="6704012" cy="4825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AppleGothic" pitchFamily="2" charset="-127"/>
                <a:ea typeface="AppleGothic" pitchFamily="2" charset="-127"/>
              </a:rPr>
              <a:t>Residual Learning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AppleGothic" pitchFamily="2" charset="-127"/>
                <a:ea typeface="AppleGothic" pitchFamily="2" charset="-127"/>
              </a:rPr>
              <a:t>입력값을</a:t>
            </a:r>
            <a:r>
              <a:rPr lang="ko-KR" altLang="en-US" dirty="0"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dirty="0" err="1">
                <a:latin typeface="AppleGothic" pitchFamily="2" charset="-127"/>
                <a:ea typeface="AppleGothic" pitchFamily="2" charset="-127"/>
              </a:rPr>
              <a:t>출력값에</a:t>
            </a:r>
            <a:r>
              <a:rPr lang="ko-KR" altLang="en-US" dirty="0">
                <a:latin typeface="AppleGothic" pitchFamily="2" charset="-127"/>
                <a:ea typeface="AppleGothic" pitchFamily="2" charset="-127"/>
              </a:rPr>
              <a:t> 더해주는 지름길</a:t>
            </a:r>
            <a:r>
              <a:rPr lang="en-US" altLang="ko-KR" dirty="0">
                <a:latin typeface="AppleGothic" pitchFamily="2" charset="-127"/>
                <a:ea typeface="AppleGothic" pitchFamily="2" charset="-127"/>
              </a:rPr>
              <a:t>(</a:t>
            </a:r>
            <a:r>
              <a:rPr lang="en" altLang="ko-KR" dirty="0">
                <a:latin typeface="AppleGothic" pitchFamily="2" charset="-127"/>
                <a:ea typeface="AppleGothic" pitchFamily="2" charset="-127"/>
              </a:rPr>
              <a:t>shortcut)</a:t>
            </a:r>
            <a:r>
              <a:rPr lang="ko-KR" altLang="en-US" dirty="0">
                <a:latin typeface="AppleGothic" pitchFamily="2" charset="-127"/>
                <a:ea typeface="AppleGothic" pitchFamily="2" charset="-127"/>
              </a:rPr>
              <a:t>생성</a:t>
            </a:r>
            <a:endParaRPr lang="en-US" altLang="ko-KR" dirty="0"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Gothic" pitchFamily="2" charset="-127"/>
                <a:ea typeface="AppleGothic" pitchFamily="2" charset="-127"/>
              </a:rPr>
              <a:t>Plain 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AppleGothic" pitchFamily="2" charset="-127"/>
                <a:ea typeface="AppleGothic" pitchFamily="2" charset="-127"/>
              </a:rPr>
              <a:t>입력값을</a:t>
            </a:r>
            <a:r>
              <a:rPr lang="ko-KR" altLang="en-US" dirty="0"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dirty="0" err="1">
                <a:latin typeface="AppleGothic" pitchFamily="2" charset="-127"/>
                <a:ea typeface="AppleGothic" pitchFamily="2" charset="-127"/>
              </a:rPr>
              <a:t>출력값으로</a:t>
            </a:r>
            <a:r>
              <a:rPr lang="ko-KR" altLang="en-US" dirty="0">
                <a:latin typeface="AppleGothic" pitchFamily="2" charset="-127"/>
                <a:ea typeface="AppleGothic" pitchFamily="2" charset="-127"/>
              </a:rPr>
              <a:t> 매핑하는 함수 </a:t>
            </a:r>
            <a:r>
              <a:rPr lang="en-US" altLang="ko-KR" dirty="0">
                <a:latin typeface="AppleGothic" pitchFamily="2" charset="-127"/>
                <a:ea typeface="AppleGothic" pitchFamily="2" charset="-127"/>
              </a:rPr>
              <a:t>H(x)</a:t>
            </a:r>
            <a:r>
              <a:rPr lang="ko-KR" altLang="en-US" dirty="0" err="1">
                <a:latin typeface="AppleGothic" pitchFamily="2" charset="-127"/>
                <a:ea typeface="AppleGothic" pitchFamily="2" charset="-127"/>
              </a:rPr>
              <a:t>를</a:t>
            </a:r>
            <a:r>
              <a:rPr lang="ko-KR" altLang="en-US" dirty="0">
                <a:latin typeface="AppleGothic" pitchFamily="2" charset="-127"/>
                <a:ea typeface="AppleGothic" pitchFamily="2" charset="-127"/>
              </a:rPr>
              <a:t> 얻는 것이 목적</a:t>
            </a:r>
            <a:endParaRPr lang="en-US" altLang="ko-KR" dirty="0"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AppleGothic" pitchFamily="2" charset="-127"/>
                <a:ea typeface="AppleGothic" pitchFamily="2" charset="-127"/>
              </a:rPr>
              <a:t>ResNet</a:t>
            </a:r>
            <a:r>
              <a:rPr lang="en-US" altLang="ko-KR" dirty="0">
                <a:latin typeface="AppleGothic" pitchFamily="2" charset="-127"/>
                <a:ea typeface="AppleGothic" pitchFamily="2" charset="-127"/>
              </a:rPr>
              <a:t>  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AppleGothic" pitchFamily="2" charset="-127"/>
                <a:ea typeface="AppleGothic" pitchFamily="2" charset="-127"/>
              </a:rPr>
              <a:t>F(x) + x</a:t>
            </a:r>
            <a:r>
              <a:rPr lang="ko-KR" altLang="en-US" dirty="0" err="1">
                <a:latin typeface="AppleGothic" pitchFamily="2" charset="-127"/>
                <a:ea typeface="AppleGothic" pitchFamily="2" charset="-127"/>
              </a:rPr>
              <a:t>를</a:t>
            </a:r>
            <a:r>
              <a:rPr lang="ko-KR" altLang="en-US" dirty="0">
                <a:latin typeface="AppleGothic" pitchFamily="2" charset="-127"/>
                <a:ea typeface="AppleGothic" pitchFamily="2" charset="-127"/>
              </a:rPr>
              <a:t> 최소화하는 것을 목적</a:t>
            </a:r>
            <a:endParaRPr lang="en-US" altLang="ko-KR" dirty="0">
              <a:latin typeface="AppleGothic" pitchFamily="2" charset="-127"/>
              <a:ea typeface="AppleGothic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ore-KR" dirty="0">
                <a:solidFill>
                  <a:srgbClr val="212529"/>
                </a:solidFill>
                <a:latin typeface="-apple-system"/>
              </a:rPr>
              <a:t>L</a:t>
            </a:r>
            <a:r>
              <a:rPr lang="en" altLang="ko-Kore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ayer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" altLang="ko-Kore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Shortcut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을 통해 작은 정보만을 추가학습</a:t>
            </a:r>
            <a:endParaRPr lang="en-US" altLang="ko-KR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= 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각각의 </a:t>
            </a:r>
            <a:r>
              <a:rPr lang="en" altLang="ko-Kore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layer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가 배워야 할 정보량을 축소</a:t>
            </a:r>
            <a:endParaRPr lang="en-US" altLang="ko-KR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=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기존에 학습된 </a:t>
            </a:r>
            <a:r>
              <a:rPr lang="en" altLang="ko-Kore-KR" b="0" i="1" u="none" strike="noStrike" dirty="0">
                <a:solidFill>
                  <a:srgbClr val="212529"/>
                </a:solidFill>
                <a:effectLst/>
                <a:latin typeface="KaTeX_Math"/>
              </a:rPr>
              <a:t>x</a:t>
            </a:r>
            <a:r>
              <a:rPr lang="ko-KR" altLang="en-US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를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추가함으로써 </a:t>
            </a:r>
            <a:r>
              <a:rPr lang="en" altLang="ko-Kore-KR" b="0" i="1" u="none" strike="noStrike" dirty="0">
                <a:solidFill>
                  <a:srgbClr val="212529"/>
                </a:solidFill>
                <a:effectLst/>
                <a:latin typeface="KaTeX_Math"/>
              </a:rPr>
              <a:t>x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만큼을 제외한 나머지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   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부분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n" altLang="ko-Kore-KR" b="0" i="1" u="none" strike="noStrike" dirty="0">
                <a:solidFill>
                  <a:srgbClr val="212529"/>
                </a:solidFill>
                <a:effectLst/>
                <a:latin typeface="KaTeX_Math"/>
              </a:rPr>
              <a:t>F</a:t>
            </a:r>
            <a:r>
              <a:rPr lang="en" altLang="ko-Kore-KR" b="0" i="0" u="none" strike="noStrike" dirty="0">
                <a:solidFill>
                  <a:srgbClr val="212529"/>
                </a:solidFill>
                <a:effectLst/>
                <a:latin typeface="KaTeX_Main"/>
              </a:rPr>
              <a:t>(</a:t>
            </a:r>
            <a:r>
              <a:rPr lang="en" altLang="ko-Kore-KR" b="0" i="1" u="none" strike="noStrike" dirty="0">
                <a:solidFill>
                  <a:srgbClr val="212529"/>
                </a:solidFill>
                <a:effectLst/>
                <a:latin typeface="KaTeX_Math"/>
              </a:rPr>
              <a:t>X</a:t>
            </a:r>
            <a:r>
              <a:rPr lang="en" altLang="ko-Kore-KR" b="0" i="0" u="none" strike="noStrike" dirty="0">
                <a:solidFill>
                  <a:srgbClr val="212529"/>
                </a:solidFill>
                <a:effectLst/>
                <a:latin typeface="KaTeX_Main"/>
              </a:rPr>
              <a:t>)</a:t>
            </a:r>
            <a:r>
              <a:rPr lang="en" altLang="ko-Kore-KR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만을 학습</a:t>
            </a:r>
            <a:endParaRPr lang="en-US" altLang="ko-KR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-apple-system"/>
                <a:sym typeface="Wingdings" pitchFamily="2" charset="2"/>
              </a:rPr>
              <a:t> </a:t>
            </a:r>
            <a:r>
              <a:rPr lang="ko-KR" altLang="en-US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학습량이 상대적으로 줄어듦</a:t>
            </a:r>
            <a:endParaRPr lang="en-US" altLang="ko-KR" dirty="0"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7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(</a:t>
            </a:r>
            <a:r>
              <a:rPr kumimoji="1" lang="en-US" altLang="ko-KR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3</a:t>
            </a:r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) Residual Block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C30DAB4-BC25-E015-BB82-4BFD31EEBB71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ore-KR" sz="2400" u="sng" dirty="0">
                <a:latin typeface="AppleGothic" pitchFamily="2" charset="-127"/>
                <a:ea typeface="AppleGothic" pitchFamily="2" charset="-127"/>
              </a:rPr>
              <a:t>Plain (</a:t>
            </a:r>
            <a:r>
              <a:rPr kumimoji="1" lang="ko-Kore-KR" altLang="en-US" sz="2400" u="sng" dirty="0">
                <a:latin typeface="AppleGothic" pitchFamily="2" charset="-127"/>
                <a:ea typeface="AppleGothic" pitchFamily="2" charset="-127"/>
              </a:rPr>
              <a:t>기존방식</a:t>
            </a:r>
            <a:r>
              <a:rPr kumimoji="1" lang="en-US" altLang="ko-Kore-KR" sz="2400" u="sng" dirty="0">
                <a:latin typeface="AppleGothic" pitchFamily="2" charset="-127"/>
                <a:ea typeface="AppleGothic" pitchFamily="2" charset="-127"/>
              </a:rPr>
              <a:t>)</a:t>
            </a:r>
            <a:endParaRPr kumimoji="1" lang="ko-Kore-KR" altLang="en-US" sz="2400" u="sng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F660DE5C-5EE1-AAC0-42B9-43E2D1AF8B61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524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Layer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의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output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인 </a:t>
            </a:r>
            <a:r>
              <a:rPr lang="en" altLang="ko-Kore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Feature Map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을 </a:t>
            </a:r>
            <a:r>
              <a:rPr lang="en" altLang="ko-Kore-KR" sz="1700" b="0" i="1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y </a:t>
            </a:r>
            <a:r>
              <a:rPr lang="ko-KR" altLang="en-US" sz="1700" b="0" i="0" u="none" strike="noStrike" dirty="0" err="1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라고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 할 때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,</a:t>
            </a:r>
          </a:p>
          <a:p>
            <a:r>
              <a:rPr lang="en" altLang="ko-Kore-KR" sz="1700" b="0" i="1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y</a:t>
            </a:r>
            <a:r>
              <a:rPr lang="en" altLang="ko-Kore-KR" sz="1700" b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=</a:t>
            </a:r>
            <a:r>
              <a:rPr lang="en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H</a:t>
            </a:r>
            <a:r>
              <a:rPr lang="en" altLang="ko-Kore-KR" sz="1700" b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(x)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가 기존 방식의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“ Direct 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학습모델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 ”</a:t>
            </a:r>
          </a:p>
          <a:p>
            <a:r>
              <a:rPr lang="en" altLang="ko-Kore-KR" sz="1700" b="0" i="1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y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는 </a:t>
            </a:r>
            <a:r>
              <a:rPr lang="en" altLang="ko-Kore-KR" sz="1700" b="0" i="1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x</a:t>
            </a:r>
            <a:r>
              <a:rPr lang="ko-KR" altLang="en-US" sz="1700" b="0" i="0" u="none" strike="noStrike" dirty="0" err="1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를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 통해 새롭게 학습하는 정보</a:t>
            </a:r>
            <a:endParaRPr lang="en-US" altLang="ko-KR" sz="1700" b="0" i="0" u="none" strike="noStrike" dirty="0">
              <a:solidFill>
                <a:srgbClr val="212529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기존에 학습한 정보 보존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x , 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변형시켜 새롭게 생성하는 정보</a:t>
            </a:r>
            <a:endParaRPr lang="en-US" altLang="ko-KR" sz="1700" b="0" i="0" u="none" strike="noStrike" dirty="0">
              <a:solidFill>
                <a:srgbClr val="212529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pPr marL="0" indent="0">
              <a:buNone/>
            </a:pPr>
            <a:endParaRPr lang="en-US" altLang="ko-KR" sz="1600" b="0" i="0" u="none" strike="noStrike" dirty="0">
              <a:solidFill>
                <a:srgbClr val="212529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단점</a:t>
            </a:r>
            <a:endParaRPr lang="en-US" altLang="ko-KR" sz="1700" b="0" i="0" u="none" strike="noStrike" dirty="0">
              <a:solidFill>
                <a:srgbClr val="212529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pPr lvl="1"/>
            <a:r>
              <a:rPr lang="ko-KR" altLang="en-US" sz="14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층이 깊어질수록 한번에 학습해야 할 </a:t>
            </a:r>
            <a:r>
              <a:rPr lang="en" altLang="ko-Kore-KR" sz="14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Mapping</a:t>
            </a:r>
            <a:r>
              <a:rPr lang="ko-KR" altLang="en-US" sz="14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이 너무 </a:t>
            </a:r>
            <a:r>
              <a:rPr lang="ko-KR" altLang="en-US" sz="1400" b="0" i="0" u="none" strike="noStrike" dirty="0" err="1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많아짐</a:t>
            </a:r>
            <a:endParaRPr lang="en-US" altLang="ko-KR" sz="1400" b="0" i="0" u="none" strike="noStrike" dirty="0">
              <a:solidFill>
                <a:srgbClr val="212529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pPr lvl="1"/>
            <a:r>
              <a:rPr lang="ko-KR" altLang="en-US" sz="14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학습이 </a:t>
            </a:r>
            <a:r>
              <a:rPr lang="ko-KR" altLang="en-US" sz="1400" b="0" i="0" u="none" strike="noStrike" dirty="0" err="1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어려워짐</a:t>
            </a:r>
            <a:endParaRPr kumimoji="1" lang="ko-Kore-KR" altLang="en-US" sz="1400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0D1AB-7D1C-3126-85D7-C0201CEEBD73}"/>
              </a:ext>
            </a:extLst>
          </p:cNvPr>
          <p:cNvSpPr txBox="1"/>
          <p:nvPr/>
        </p:nvSpPr>
        <p:spPr>
          <a:xfrm>
            <a:off x="5561175" y="5102836"/>
            <a:ext cx="4379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i="1" dirty="0"/>
              <a:t>y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75FD17F-3B17-BC85-A5BD-C91949344EB0}"/>
              </a:ext>
            </a:extLst>
          </p:cNvPr>
          <p:cNvGrpSpPr/>
          <p:nvPr/>
        </p:nvGrpSpPr>
        <p:grpSpPr>
          <a:xfrm>
            <a:off x="6217689" y="1902853"/>
            <a:ext cx="5727421" cy="4777311"/>
            <a:chOff x="6366746" y="1990704"/>
            <a:chExt cx="5727421" cy="4777311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BDF458F-5821-4E0A-1739-CA4F23233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6746" y="1990704"/>
              <a:ext cx="5727421" cy="4777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D6D122A-F6EB-C345-EE4E-5A81E20B6A0F}"/>
                </a:ext>
              </a:extLst>
            </p:cNvPr>
            <p:cNvSpPr/>
            <p:nvPr/>
          </p:nvSpPr>
          <p:spPr>
            <a:xfrm>
              <a:off x="6929438" y="4957763"/>
              <a:ext cx="557212" cy="58578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D5E5403A-AE93-2374-5B8B-34D00BD542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86650" y="5358666"/>
              <a:ext cx="311491" cy="24881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68BE68-E202-E72B-D835-0B3D357C9D20}"/>
                </a:ext>
              </a:extLst>
            </p:cNvPr>
            <p:cNvSpPr txBox="1"/>
            <p:nvPr/>
          </p:nvSpPr>
          <p:spPr>
            <a:xfrm>
              <a:off x="7094728" y="5739602"/>
              <a:ext cx="14144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AppleGothic" pitchFamily="2" charset="-127"/>
                  <a:ea typeface="AppleGothic" pitchFamily="2" charset="-127"/>
                </a:rPr>
                <a:t>새롭게 학습하는 정보</a:t>
              </a:r>
              <a:endParaRPr kumimoji="1" lang="ko-Kore-KR" altLang="en-US" sz="1000" dirty="0">
                <a:latin typeface="AppleGothic" pitchFamily="2" charset="-127"/>
                <a:ea typeface="AppleGothic" pitchFamily="2" charset="-127"/>
              </a:endParaRPr>
            </a:p>
            <a:p>
              <a:pPr algn="ctr"/>
              <a:endParaRPr kumimoji="1" lang="ko-Kore-KR" altLang="en-US" sz="1400" dirty="0">
                <a:latin typeface="AppleGothic" pitchFamily="2" charset="-127"/>
                <a:ea typeface="AppleGothic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62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(</a:t>
            </a:r>
            <a:r>
              <a:rPr kumimoji="1" lang="en-US" altLang="ko-KR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3</a:t>
            </a:r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) Residual Block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56FB44-2A7D-7625-3391-CADF756DDF10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ore-KR" sz="2400" u="sng" dirty="0">
                <a:latin typeface="AppleGothic" pitchFamily="2" charset="-127"/>
                <a:ea typeface="AppleGothic" pitchFamily="2" charset="-127"/>
              </a:rPr>
              <a:t>Residual Block </a:t>
            </a:r>
            <a:endParaRPr kumimoji="1" lang="ko-Kore-KR" altLang="en-US" sz="2400" u="sng" dirty="0"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0AD7FB-74B7-C2A8-59F5-671DE08D25F1}"/>
              </a:ext>
            </a:extLst>
          </p:cNvPr>
          <p:cNvGrpSpPr/>
          <p:nvPr/>
        </p:nvGrpSpPr>
        <p:grpSpPr>
          <a:xfrm>
            <a:off x="5746920" y="1912854"/>
            <a:ext cx="6289567" cy="4777311"/>
            <a:chOff x="5746920" y="1912854"/>
            <a:chExt cx="6289567" cy="47773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B1FD68-1BED-497A-E131-1A334AB8DC67}"/>
                </a:ext>
              </a:extLst>
            </p:cNvPr>
            <p:cNvSpPr txBox="1"/>
            <p:nvPr/>
          </p:nvSpPr>
          <p:spPr>
            <a:xfrm>
              <a:off x="5746920" y="5205342"/>
              <a:ext cx="4379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3200" i="1" dirty="0"/>
                <a:t>y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8B975B9-2880-8663-5D16-30B6AB53AC69}"/>
                </a:ext>
              </a:extLst>
            </p:cNvPr>
            <p:cNvGrpSpPr/>
            <p:nvPr/>
          </p:nvGrpSpPr>
          <p:grpSpPr>
            <a:xfrm>
              <a:off x="6309066" y="1912854"/>
              <a:ext cx="5727421" cy="4777311"/>
              <a:chOff x="6309066" y="1912854"/>
              <a:chExt cx="5727421" cy="4777311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C26FE3AC-9C7C-315C-5C72-76F84A1E89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9066" y="1912854"/>
                <a:ext cx="5727421" cy="4777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3A276634-FBC3-802F-5C62-7915AED77F85}"/>
                  </a:ext>
                </a:extLst>
              </p:cNvPr>
              <p:cNvSpPr/>
              <p:nvPr/>
            </p:nvSpPr>
            <p:spPr>
              <a:xfrm>
                <a:off x="6929438" y="4957763"/>
                <a:ext cx="557212" cy="58578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91258E95-1CB0-C403-93AC-11342541BC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86650" y="5358666"/>
                <a:ext cx="311491" cy="24881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A561EA-6A3A-5BD7-1607-83F19B0AFB33}"/>
                  </a:ext>
                </a:extLst>
              </p:cNvPr>
              <p:cNvSpPr txBox="1"/>
              <p:nvPr/>
            </p:nvSpPr>
            <p:spPr>
              <a:xfrm>
                <a:off x="7094728" y="5739602"/>
                <a:ext cx="14144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 dirty="0">
                    <a:latin typeface="AppleGothic" pitchFamily="2" charset="-127"/>
                    <a:ea typeface="AppleGothic" pitchFamily="2" charset="-127"/>
                  </a:rPr>
                  <a:t>새롭게 학습하는 정보</a:t>
                </a:r>
                <a:endParaRPr kumimoji="1" lang="ko-Kore-KR" altLang="en-US" sz="1000" dirty="0">
                  <a:latin typeface="AppleGothic" pitchFamily="2" charset="-127"/>
                  <a:ea typeface="AppleGothic" pitchFamily="2" charset="-127"/>
                </a:endParaRPr>
              </a:p>
              <a:p>
                <a:pPr algn="ctr"/>
                <a:endParaRPr kumimoji="1" lang="ko-Kore-KR" altLang="en-US" sz="1400" dirty="0">
                  <a:latin typeface="AppleGothic" pitchFamily="2" charset="-127"/>
                  <a:ea typeface="AppleGothic" pitchFamily="2" charset="-127"/>
                </a:endParaRPr>
              </a:p>
            </p:txBody>
          </p:sp>
        </p:grp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4AE16FF-FAD7-1F48-B544-A2AB7C5FF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7686" y="5358666"/>
              <a:ext cx="606908" cy="43145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F8C2724-FBC8-1A95-5DEB-F106A7C75741}"/>
                </a:ext>
              </a:extLst>
            </p:cNvPr>
            <p:cNvSpPr/>
            <p:nvPr/>
          </p:nvSpPr>
          <p:spPr>
            <a:xfrm>
              <a:off x="9039235" y="5553079"/>
              <a:ext cx="557212" cy="58578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15B405-DBC4-DE18-E856-6C4252E01369}"/>
                </a:ext>
              </a:extLst>
            </p:cNvPr>
            <p:cNvSpPr txBox="1"/>
            <p:nvPr/>
          </p:nvSpPr>
          <p:spPr>
            <a:xfrm>
              <a:off x="6779730" y="5194224"/>
              <a:ext cx="4379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3200" i="1" dirty="0"/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DF105C-1935-10C7-EE22-1FD508FBF134}"/>
                </a:ext>
              </a:extLst>
            </p:cNvPr>
            <p:cNvSpPr txBox="1"/>
            <p:nvPr/>
          </p:nvSpPr>
          <p:spPr>
            <a:xfrm>
              <a:off x="10378602" y="5205342"/>
              <a:ext cx="14144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AppleGothic" pitchFamily="2" charset="-127"/>
                  <a:ea typeface="AppleGothic" pitchFamily="2" charset="-127"/>
                </a:rPr>
                <a:t>새롭게 학습하는 정보</a:t>
              </a:r>
              <a:endParaRPr kumimoji="1" lang="ko-Kore-KR" altLang="en-US" sz="1000" dirty="0">
                <a:latin typeface="AppleGothic" pitchFamily="2" charset="-127"/>
                <a:ea typeface="AppleGothic" pitchFamily="2" charset="-127"/>
              </a:endParaRPr>
            </a:p>
            <a:p>
              <a:pPr algn="ctr"/>
              <a:endParaRPr kumimoji="1" lang="ko-Kore-KR" altLang="en-US" sz="1400" dirty="0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E103FA09-558D-596E-B238-FA83B3CF4952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524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Layer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의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output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인 </a:t>
            </a:r>
            <a:r>
              <a:rPr lang="en" altLang="ko-Kore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Feature Map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을 </a:t>
            </a:r>
            <a:r>
              <a:rPr lang="en" altLang="ko-Kore-KR" sz="1700" b="0" i="1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y </a:t>
            </a:r>
            <a:r>
              <a:rPr lang="ko-KR" altLang="en-US" sz="1700" b="0" i="0" u="none" strike="noStrike" dirty="0" err="1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라고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 할 때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,</a:t>
            </a:r>
          </a:p>
          <a:p>
            <a:r>
              <a:rPr lang="en" altLang="ko-Kore-KR" sz="1700" b="0" i="1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y</a:t>
            </a:r>
            <a:r>
              <a:rPr lang="en" altLang="ko-Kore-KR" sz="1700" b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= </a:t>
            </a:r>
            <a:r>
              <a:rPr lang="en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f(x)+x 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가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“ 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Residual block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”</a:t>
            </a:r>
          </a:p>
          <a:p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기존에 학습한 정보 보존하고 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(x) </a:t>
            </a:r>
          </a:p>
          <a:p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변형시켜 새롭게 생성하는 정보</a:t>
            </a:r>
            <a:r>
              <a:rPr lang="en-US" altLang="ko-KR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(F(x))</a:t>
            </a:r>
          </a:p>
          <a:p>
            <a:pPr marL="0" indent="0">
              <a:buNone/>
            </a:pPr>
            <a:endParaRPr lang="en-US" altLang="ko-KR" sz="1600" b="0" i="0" u="none" strike="noStrike" dirty="0">
              <a:solidFill>
                <a:srgbClr val="212529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장</a:t>
            </a:r>
            <a:r>
              <a:rPr lang="ko-KR" altLang="en-US" sz="17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점</a:t>
            </a:r>
            <a:endParaRPr lang="en-US" altLang="ko-KR" sz="1700" b="0" i="0" u="none" strike="noStrike" dirty="0">
              <a:solidFill>
                <a:srgbClr val="212529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pPr lvl="1"/>
            <a:r>
              <a:rPr lang="en" altLang="ko-KR" sz="14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Output</a:t>
            </a:r>
            <a:r>
              <a:rPr lang="ko-KR" altLang="en-US" sz="14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에 이전 레이어에서 학습했던 정보를 연결함</a:t>
            </a:r>
            <a:endParaRPr lang="en-US" altLang="ko-KR" sz="1400" b="0" i="0" u="none" strike="noStrike" dirty="0">
              <a:solidFill>
                <a:srgbClr val="212529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pPr lvl="1"/>
            <a:r>
              <a:rPr lang="ko-KR" altLang="en-US" sz="14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해당 층에서는 추가적으로 학습해야 할 정보만을 </a:t>
            </a:r>
            <a:r>
              <a:rPr lang="en" altLang="ko-KR" sz="14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Mapping, </a:t>
            </a:r>
            <a:r>
              <a:rPr lang="ko-KR" altLang="en-US" sz="1400" b="0" i="0" u="none" strike="noStrike" dirty="0">
                <a:solidFill>
                  <a:srgbClr val="212529"/>
                </a:solidFill>
                <a:effectLst/>
                <a:latin typeface="AppleGothic" pitchFamily="2" charset="-127"/>
                <a:ea typeface="AppleGothic" pitchFamily="2" charset="-127"/>
              </a:rPr>
              <a:t>학습</a:t>
            </a:r>
            <a:endParaRPr lang="en-US" altLang="ko-KR" sz="1400" b="0" i="0" u="none" strike="noStrike" dirty="0">
              <a:solidFill>
                <a:srgbClr val="212529"/>
              </a:solidFill>
              <a:effectLst/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77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(</a:t>
            </a:r>
            <a:r>
              <a:rPr kumimoji="1" lang="en-US" altLang="ko-KR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3</a:t>
            </a:r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) Residual Block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56FB44-2A7D-7625-3391-CADF756DDF10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ore-KR" sz="2400" dirty="0">
                <a:latin typeface="AppleGothic" pitchFamily="2" charset="-127"/>
                <a:ea typeface="AppleGothic" pitchFamily="2" charset="-127"/>
              </a:rPr>
              <a:t>Plain vs Residual Block</a:t>
            </a:r>
            <a:endParaRPr kumimoji="1" lang="ko-Kore-KR" altLang="en-US" sz="2400" dirty="0">
              <a:latin typeface="AppleGothic" pitchFamily="2" charset="-127"/>
              <a:ea typeface="AppleGothic" pitchFamily="2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F0AD7FB-74B7-C2A8-59F5-671DE08D25F1}"/>
              </a:ext>
            </a:extLst>
          </p:cNvPr>
          <p:cNvGrpSpPr/>
          <p:nvPr/>
        </p:nvGrpSpPr>
        <p:grpSpPr>
          <a:xfrm>
            <a:off x="5746920" y="1912854"/>
            <a:ext cx="6289567" cy="4777311"/>
            <a:chOff x="5746920" y="1912854"/>
            <a:chExt cx="6289567" cy="47773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B1FD68-1BED-497A-E131-1A334AB8DC67}"/>
                </a:ext>
              </a:extLst>
            </p:cNvPr>
            <p:cNvSpPr txBox="1"/>
            <p:nvPr/>
          </p:nvSpPr>
          <p:spPr>
            <a:xfrm>
              <a:off x="5746920" y="5205342"/>
              <a:ext cx="4379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3200" i="1" dirty="0"/>
                <a:t>y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8B975B9-2880-8663-5D16-30B6AB53AC69}"/>
                </a:ext>
              </a:extLst>
            </p:cNvPr>
            <p:cNvGrpSpPr/>
            <p:nvPr/>
          </p:nvGrpSpPr>
          <p:grpSpPr>
            <a:xfrm>
              <a:off x="6309066" y="1912854"/>
              <a:ext cx="5727421" cy="4777311"/>
              <a:chOff x="6309066" y="1912854"/>
              <a:chExt cx="5727421" cy="4777311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C26FE3AC-9C7C-315C-5C72-76F84A1E89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9066" y="1912854"/>
                <a:ext cx="5727421" cy="4777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3A276634-FBC3-802F-5C62-7915AED77F85}"/>
                  </a:ext>
                </a:extLst>
              </p:cNvPr>
              <p:cNvSpPr/>
              <p:nvPr/>
            </p:nvSpPr>
            <p:spPr>
              <a:xfrm>
                <a:off x="6929438" y="4957763"/>
                <a:ext cx="557212" cy="585787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91258E95-1CB0-C403-93AC-11342541BC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86650" y="5358666"/>
                <a:ext cx="311491" cy="24881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A561EA-6A3A-5BD7-1607-83F19B0AFB33}"/>
                  </a:ext>
                </a:extLst>
              </p:cNvPr>
              <p:cNvSpPr txBox="1"/>
              <p:nvPr/>
            </p:nvSpPr>
            <p:spPr>
              <a:xfrm>
                <a:off x="7094728" y="5739602"/>
                <a:ext cx="14144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400" dirty="0">
                    <a:latin typeface="AppleGothic" pitchFamily="2" charset="-127"/>
                    <a:ea typeface="AppleGothic" pitchFamily="2" charset="-127"/>
                  </a:rPr>
                  <a:t>새롭게 학습하는 정보</a:t>
                </a:r>
                <a:endParaRPr kumimoji="1" lang="ko-Kore-KR" altLang="en-US" sz="1000" dirty="0">
                  <a:latin typeface="AppleGothic" pitchFamily="2" charset="-127"/>
                  <a:ea typeface="AppleGothic" pitchFamily="2" charset="-127"/>
                </a:endParaRPr>
              </a:p>
              <a:p>
                <a:pPr algn="ctr"/>
                <a:endParaRPr kumimoji="1" lang="ko-Kore-KR" altLang="en-US" sz="1400" dirty="0">
                  <a:latin typeface="AppleGothic" pitchFamily="2" charset="-127"/>
                  <a:ea typeface="AppleGothic" pitchFamily="2" charset="-127"/>
                </a:endParaRPr>
              </a:p>
            </p:txBody>
          </p:sp>
        </p:grp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4AE16FF-FAD7-1F48-B544-A2AB7C5FF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7686" y="5358666"/>
              <a:ext cx="606908" cy="43145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F8C2724-FBC8-1A95-5DEB-F106A7C75741}"/>
                </a:ext>
              </a:extLst>
            </p:cNvPr>
            <p:cNvSpPr/>
            <p:nvPr/>
          </p:nvSpPr>
          <p:spPr>
            <a:xfrm>
              <a:off x="9039235" y="5553079"/>
              <a:ext cx="557212" cy="58578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15B405-DBC4-DE18-E856-6C4252E01369}"/>
                </a:ext>
              </a:extLst>
            </p:cNvPr>
            <p:cNvSpPr txBox="1"/>
            <p:nvPr/>
          </p:nvSpPr>
          <p:spPr>
            <a:xfrm>
              <a:off x="6779730" y="5194224"/>
              <a:ext cx="4379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3200" i="1" dirty="0"/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DF105C-1935-10C7-EE22-1FD508FBF134}"/>
                </a:ext>
              </a:extLst>
            </p:cNvPr>
            <p:cNvSpPr txBox="1"/>
            <p:nvPr/>
          </p:nvSpPr>
          <p:spPr>
            <a:xfrm>
              <a:off x="10378602" y="5205342"/>
              <a:ext cx="14144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latin typeface="AppleGothic" pitchFamily="2" charset="-127"/>
                  <a:ea typeface="AppleGothic" pitchFamily="2" charset="-127"/>
                </a:rPr>
                <a:t>새롭게 학습하는 정보</a:t>
              </a:r>
              <a:endParaRPr kumimoji="1" lang="ko-Kore-KR" altLang="en-US" sz="1000" dirty="0">
                <a:latin typeface="AppleGothic" pitchFamily="2" charset="-127"/>
                <a:ea typeface="AppleGothic" pitchFamily="2" charset="-127"/>
              </a:endParaRPr>
            </a:p>
            <a:p>
              <a:pPr algn="ctr"/>
              <a:endParaRPr kumimoji="1" lang="ko-Kore-KR" altLang="en-US" sz="1400" dirty="0">
                <a:latin typeface="AppleGothic" pitchFamily="2" charset="-127"/>
                <a:ea typeface="AppleGothic" pitchFamily="2" charset="-127"/>
              </a:endParaRPr>
            </a:p>
          </p:txBody>
        </p:sp>
      </p:grpSp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E103FA09-558D-596E-B238-FA83B3CF4952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524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Plain : open book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이 불가능한 시험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시험의 범위가 많아질수록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(= 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층이 깊어지고 한번에 학습할 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Mapping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이 많은 경우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) 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공부하기 어려울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수 있음</a:t>
            </a:r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Residual block : open book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이 가능한 시험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이미 배웠던 내용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(x)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가 제공되기 때문에 추가적으로 학습해야 할 정보만을 공부함</a:t>
            </a:r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21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(</a:t>
            </a:r>
            <a:r>
              <a:rPr kumimoji="1" lang="en-US" altLang="ko-KR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3</a:t>
            </a:r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) Residual Block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56FB44-2A7D-7625-3391-CADF756DDF10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ore-KR" sz="2400" dirty="0">
                <a:latin typeface="AppleGothic" pitchFamily="2" charset="-127"/>
                <a:ea typeface="AppleGothic" pitchFamily="2" charset="-127"/>
              </a:rPr>
              <a:t>Residual Block</a:t>
            </a:r>
            <a:endParaRPr kumimoji="1" lang="ko-Kore-KR" altLang="en-US" sz="2400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E103FA09-558D-596E-B238-FA83B3CF4952}"/>
              </a:ext>
            </a:extLst>
          </p:cNvPr>
          <p:cNvSpPr txBox="1">
            <a:spLocks/>
          </p:cNvSpPr>
          <p:nvPr/>
        </p:nvSpPr>
        <p:spPr>
          <a:xfrm>
            <a:off x="839788" y="2505074"/>
            <a:ext cx="6604000" cy="37011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학습이 진행될수록 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(layer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의 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depth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가 깊어질수록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) 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추가 학습량 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F(x)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는 점점 작아져서 최종적으로 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0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에 근접 수렴</a:t>
            </a:r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H(x)=F(x)+x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에서 추가 학습량에 해당하는 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F(x)=H(x)−x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가 최소값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(0)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이 되도록 학습 진행</a:t>
            </a:r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H(x) – x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  <a:sym typeface="Wingdings" pitchFamily="2" charset="2"/>
              </a:rPr>
              <a:t>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 </a:t>
            </a:r>
            <a:r>
              <a:rPr lang="ko-KR" altLang="en-US" sz="1700" dirty="0" err="1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잔차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(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결과값의 오차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,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residual) </a:t>
            </a:r>
          </a:p>
          <a:p>
            <a:r>
              <a:rPr lang="ko-KR" altLang="en-US" sz="1700" dirty="0" err="1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잔차를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최소로 해주는 것이므로 </a:t>
            </a:r>
            <a:r>
              <a:rPr lang="en-US" altLang="ko-KR" sz="1700" dirty="0" err="1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ResNet</a:t>
            </a:r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pPr marL="0" indent="0">
              <a:buNone/>
            </a:pPr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장점 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:</a:t>
            </a:r>
          </a:p>
          <a:p>
            <a:pPr lvl="1"/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H(x)=F(x)+x 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이므로 네트워크 구조 크게 변경필요</a:t>
            </a:r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x, shortcut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만 추가 </a:t>
            </a:r>
            <a:endParaRPr lang="en-US" altLang="ko-KR" sz="13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pPr lvl="1"/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입력과 같은 </a:t>
            </a:r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x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가 그대로 출력</a:t>
            </a:r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,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파라미터 수에 영향 </a:t>
            </a:r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x</a:t>
            </a:r>
          </a:p>
          <a:p>
            <a:pPr lvl="1"/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덧셈이 늘어나는 것을 제외하면 </a:t>
            </a:r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shortcut 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연결을 통한 </a:t>
            </a:r>
            <a:r>
              <a:rPr lang="ko-KR" altLang="en-US" sz="1300" dirty="0" err="1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연산량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증가 </a:t>
            </a:r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x</a:t>
            </a:r>
          </a:p>
          <a:p>
            <a:pPr lvl="1"/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Gradient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가 </a:t>
            </a:r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identity mapping</a:t>
            </a:r>
            <a:r>
              <a:rPr lang="ko-KR" altLang="en-US" sz="1300" dirty="0" err="1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으로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인해 </a:t>
            </a:r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gradient vanishing problem 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해결</a:t>
            </a:r>
            <a:endParaRPr lang="en-US" altLang="ko-KR" sz="13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pPr lvl="1"/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B8885-B775-E68C-DC03-299CFCB1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399" y="1552575"/>
            <a:ext cx="3527425" cy="504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5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4BC1C1-7B71-9783-C105-E1009807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64" y="2503586"/>
            <a:ext cx="2773824" cy="39643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5597E4-190F-0BAB-332A-D30FFB111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2294134"/>
            <a:ext cx="6382925" cy="43832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(</a:t>
            </a:r>
            <a:r>
              <a:rPr kumimoji="1" lang="en-US" altLang="ko-KR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3</a:t>
            </a:r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) Residual Block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56FB44-2A7D-7625-3391-CADF756DDF10}"/>
              </a:ext>
            </a:extLst>
          </p:cNvPr>
          <p:cNvSpPr txBox="1">
            <a:spLocks/>
          </p:cNvSpPr>
          <p:nvPr/>
        </p:nvSpPr>
        <p:spPr>
          <a:xfrm>
            <a:off x="1541002" y="182600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ore-KR" altLang="en-US" sz="2400" u="sng" dirty="0">
                <a:latin typeface="AppleGothic" pitchFamily="2" charset="-127"/>
                <a:ea typeface="AppleGothic" pitchFamily="2" charset="-127"/>
              </a:rPr>
              <a:t>문제점</a:t>
            </a:r>
          </a:p>
        </p:txBody>
      </p:sp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E103FA09-558D-596E-B238-FA83B3CF4952}"/>
              </a:ext>
            </a:extLst>
          </p:cNvPr>
          <p:cNvSpPr txBox="1">
            <a:spLocks/>
          </p:cNvSpPr>
          <p:nvPr/>
        </p:nvSpPr>
        <p:spPr>
          <a:xfrm>
            <a:off x="2142506" y="2502339"/>
            <a:ext cx="7330107" cy="37011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re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들어오는 </a:t>
            </a:r>
            <a:r>
              <a:rPr lang="en-US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x</a:t>
            </a:r>
            <a:r>
              <a:rPr lang="ko-Kore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와 </a:t>
            </a:r>
            <a:r>
              <a:rPr lang="en-US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F(x)</a:t>
            </a:r>
            <a:r>
              <a:rPr lang="ko-Kore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사이에 필터 개수가 증가하여 </a:t>
            </a:r>
            <a:r>
              <a:rPr lang="en-US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matrix </a:t>
            </a:r>
            <a:r>
              <a:rPr lang="ko-Kore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차원이 달라짐</a:t>
            </a:r>
            <a:endParaRPr lang="en-US" altLang="ko-Kore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x</a:t>
            </a:r>
            <a:r>
              <a:rPr lang="ko-Kore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의 차원을 증가시켜서 </a:t>
            </a:r>
            <a:r>
              <a:rPr lang="en-US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F(x)</a:t>
            </a:r>
            <a:r>
              <a:rPr lang="ko-Kore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와 같아지게 해야함</a:t>
            </a:r>
            <a:endParaRPr lang="en-US" altLang="ko-Kore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endParaRPr lang="en-US" altLang="ko-Kore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en-US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2</a:t>
            </a:r>
            <a:r>
              <a:rPr lang="ko-Kore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가지 차원 증가 방법</a:t>
            </a:r>
            <a:endParaRPr lang="en-US" altLang="ko-Kore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pPr marL="342900" indent="-342900">
              <a:buAutoNum type="arabicParenR"/>
            </a:pPr>
            <a:r>
              <a:rPr lang="en-US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1x1 </a:t>
            </a:r>
            <a:r>
              <a:rPr lang="en-US" altLang="ko-Kore-KR" sz="1700" dirty="0" err="1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ConV</a:t>
            </a:r>
            <a:r>
              <a:rPr lang="en-US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</a:t>
            </a:r>
          </a:p>
          <a:p>
            <a:pPr marL="342900" indent="-342900">
              <a:buAutoNum type="arabicParenR"/>
            </a:pPr>
            <a:r>
              <a:rPr lang="en-US" altLang="ko-Kore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Zero padding </a:t>
            </a:r>
          </a:p>
          <a:p>
            <a:pPr lvl="1"/>
            <a:endParaRPr lang="en-US" altLang="ko-KR" sz="13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73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kern="1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Expand </a:t>
            </a:r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Dimension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56FB44-2A7D-7625-3391-CADF756DDF10}"/>
              </a:ext>
            </a:extLst>
          </p:cNvPr>
          <p:cNvSpPr txBox="1">
            <a:spLocks/>
          </p:cNvSpPr>
          <p:nvPr/>
        </p:nvSpPr>
        <p:spPr>
          <a:xfrm>
            <a:off x="1541002" y="182600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ore-KR" sz="2400" u="sng" dirty="0">
                <a:latin typeface="AppleGothic" pitchFamily="2" charset="-127"/>
                <a:ea typeface="AppleGothic" pitchFamily="2" charset="-127"/>
              </a:rPr>
              <a:t>1x1 Convolution</a:t>
            </a:r>
            <a:endParaRPr kumimoji="1" lang="ko-Kore-KR" altLang="en-US" sz="2400" u="sng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E103FA09-558D-596E-B238-FA83B3CF4952}"/>
              </a:ext>
            </a:extLst>
          </p:cNvPr>
          <p:cNvSpPr txBox="1">
            <a:spLocks/>
          </p:cNvSpPr>
          <p:nvPr/>
        </p:nvSpPr>
        <p:spPr>
          <a:xfrm>
            <a:off x="1541002" y="2513360"/>
            <a:ext cx="7330107" cy="37011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Channel 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수 조절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: Hyperparameter</a:t>
            </a:r>
            <a:endParaRPr lang="ko-KR" altLang="en-US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r>
              <a:rPr lang="ko-KR" altLang="en-US" sz="1700" dirty="0" err="1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연산량</a:t>
            </a:r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감소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(Efficient) : Bottleneck</a:t>
            </a:r>
          </a:p>
          <a:p>
            <a:r>
              <a:rPr lang="ko-KR" altLang="en-US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비선형성</a:t>
            </a:r>
            <a:r>
              <a:rPr lang="en-US" altLang="ko-KR" sz="17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(Non-linearity)</a:t>
            </a:r>
          </a:p>
          <a:p>
            <a:pPr marL="457200" lvl="1" indent="0">
              <a:buNone/>
            </a:pPr>
            <a:r>
              <a:rPr lang="en-US" altLang="ko-KR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:</a:t>
            </a:r>
            <a:r>
              <a:rPr lang="ko-KR" altLang="en-US" sz="1300" dirty="0">
                <a:solidFill>
                  <a:srgbClr val="212529"/>
                </a:solidFill>
                <a:latin typeface="AppleGothic" pitchFamily="2" charset="-127"/>
                <a:ea typeface="AppleGothic" pitchFamily="2" charset="-127"/>
              </a:rPr>
              <a:t> 복잡한 패턴 잘 인식하게 됨</a:t>
            </a:r>
            <a:endParaRPr lang="en-US" altLang="ko-KR" sz="13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BB752B-7CED-8C71-C992-29E9BEBF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37" y="2513360"/>
            <a:ext cx="6042120" cy="38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98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kern="1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Bottleneck Variations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56FB44-2A7D-7625-3391-CADF756DDF10}"/>
              </a:ext>
            </a:extLst>
          </p:cNvPr>
          <p:cNvSpPr txBox="1">
            <a:spLocks/>
          </p:cNvSpPr>
          <p:nvPr/>
        </p:nvSpPr>
        <p:spPr>
          <a:xfrm>
            <a:off x="1541002" y="182600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ko-Kore-KR" altLang="en-US" sz="2400" u="sng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E103FA09-558D-596E-B238-FA83B3CF4952}"/>
              </a:ext>
            </a:extLst>
          </p:cNvPr>
          <p:cNvSpPr txBox="1">
            <a:spLocks/>
          </p:cNvSpPr>
          <p:nvPr/>
        </p:nvSpPr>
        <p:spPr>
          <a:xfrm>
            <a:off x="1541002" y="2513360"/>
            <a:ext cx="7330107" cy="37011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AFA76A-D9D9-463E-3761-27864B62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17647"/>
            <a:ext cx="7772400" cy="2914650"/>
          </a:xfrm>
          <a:prstGeom prst="rect">
            <a:avLst/>
          </a:prstGeom>
        </p:spPr>
      </p:pic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D4B3D207-9585-521B-A147-9729C6FC5217}"/>
              </a:ext>
            </a:extLst>
          </p:cNvPr>
          <p:cNvSpPr/>
          <p:nvPr/>
        </p:nvSpPr>
        <p:spPr>
          <a:xfrm>
            <a:off x="2737595" y="5322043"/>
            <a:ext cx="6133514" cy="80274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859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kern="1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Bottleneck Variations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56FB44-2A7D-7625-3391-CADF756DDF10}"/>
              </a:ext>
            </a:extLst>
          </p:cNvPr>
          <p:cNvSpPr txBox="1">
            <a:spLocks/>
          </p:cNvSpPr>
          <p:nvPr/>
        </p:nvSpPr>
        <p:spPr>
          <a:xfrm>
            <a:off x="1541002" y="182600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ko-Kore-KR" altLang="en-US" sz="2400" u="sng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5" name="내용 개체 틀 3">
            <a:extLst>
              <a:ext uri="{FF2B5EF4-FFF2-40B4-BE49-F238E27FC236}">
                <a16:creationId xmlns:a16="http://schemas.microsoft.com/office/drawing/2014/main" id="{E103FA09-558D-596E-B238-FA83B3CF4952}"/>
              </a:ext>
            </a:extLst>
          </p:cNvPr>
          <p:cNvSpPr txBox="1">
            <a:spLocks/>
          </p:cNvSpPr>
          <p:nvPr/>
        </p:nvSpPr>
        <p:spPr>
          <a:xfrm>
            <a:off x="1541002" y="2513360"/>
            <a:ext cx="7330107" cy="37011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  <a:p>
            <a:endParaRPr lang="en-US" altLang="ko-KR" sz="1700" dirty="0">
              <a:solidFill>
                <a:srgbClr val="212529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C87E60F-7020-78AC-4C9E-B1DEFF24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712" y="2075660"/>
            <a:ext cx="8753673" cy="3801595"/>
          </a:xfrm>
          <a:prstGeom prst="rect">
            <a:avLst/>
          </a:prstGeom>
        </p:spPr>
      </p:pic>
      <p:sp>
        <p:nvSpPr>
          <p:cNvPr id="8" name="호 7">
            <a:extLst>
              <a:ext uri="{FF2B5EF4-FFF2-40B4-BE49-F238E27FC236}">
                <a16:creationId xmlns:a16="http://schemas.microsoft.com/office/drawing/2014/main" id="{E40F6C93-25F9-7397-25BB-6488A80F7C69}"/>
              </a:ext>
            </a:extLst>
          </p:cNvPr>
          <p:cNvSpPr/>
          <p:nvPr/>
        </p:nvSpPr>
        <p:spPr>
          <a:xfrm rot="10800000">
            <a:off x="5942126" y="2899572"/>
            <a:ext cx="348343" cy="529428"/>
          </a:xfrm>
          <a:prstGeom prst="arc">
            <a:avLst>
              <a:gd name="adj1" fmla="val 16200000"/>
              <a:gd name="adj2" fmla="val 5336347"/>
            </a:avLst>
          </a:prstGeom>
          <a:noFill/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78F945DF-D8D0-2D5E-93BB-E0B23DE8B718}"/>
              </a:ext>
            </a:extLst>
          </p:cNvPr>
          <p:cNvSpPr/>
          <p:nvPr/>
        </p:nvSpPr>
        <p:spPr>
          <a:xfrm>
            <a:off x="6572828" y="2897228"/>
            <a:ext cx="348343" cy="529428"/>
          </a:xfrm>
          <a:prstGeom prst="arc">
            <a:avLst>
              <a:gd name="adj1" fmla="val 16200000"/>
              <a:gd name="adj2" fmla="val 5336347"/>
            </a:avLst>
          </a:prstGeom>
          <a:noFill/>
          <a:ln w="476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92D3AC-4564-CBE4-C3CB-61E47E0BE69A}"/>
              </a:ext>
            </a:extLst>
          </p:cNvPr>
          <p:cNvSpPr/>
          <p:nvPr/>
        </p:nvSpPr>
        <p:spPr>
          <a:xfrm>
            <a:off x="5809957" y="2176082"/>
            <a:ext cx="4248443" cy="215426"/>
          </a:xfrm>
          <a:prstGeom prst="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183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20E9D4-B7F4-305C-3562-5E272FD46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kumimoji="1" lang="en-US" altLang="ko-Kore-KR" sz="6600" dirty="0">
                <a:latin typeface="AppleGothic" pitchFamily="2" charset="-127"/>
                <a:ea typeface="AppleGothic" pitchFamily="2" charset="-127"/>
              </a:rPr>
              <a:t>Thank you</a:t>
            </a:r>
            <a:endParaRPr kumimoji="1" lang="ko-Kore-KR" altLang="en-US" sz="6600" dirty="0">
              <a:latin typeface="AppleGothic" pitchFamily="2" charset="-127"/>
              <a:ea typeface="AppleGothic" pitchFamily="2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417B4316-94C0-CFF5-EC5B-934E254C0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76007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58E220E-86C8-5536-5F02-C62AC836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88692"/>
            <a:ext cx="7772400" cy="35972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ko-Kore-KR" sz="3200" kern="1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Model history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2191B19-2852-9366-C860-F2984EBBFA2D}"/>
              </a:ext>
            </a:extLst>
          </p:cNvPr>
          <p:cNvSpPr/>
          <p:nvPr/>
        </p:nvSpPr>
        <p:spPr>
          <a:xfrm>
            <a:off x="4162421" y="4963374"/>
            <a:ext cx="696685" cy="4572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8A6A663-3F22-8165-395B-19A6A8724743}"/>
              </a:ext>
            </a:extLst>
          </p:cNvPr>
          <p:cNvSpPr/>
          <p:nvPr/>
        </p:nvSpPr>
        <p:spPr>
          <a:xfrm>
            <a:off x="6092937" y="4963374"/>
            <a:ext cx="696685" cy="4572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C3FC757-08FD-5B2B-C437-9E581F41DC72}"/>
              </a:ext>
            </a:extLst>
          </p:cNvPr>
          <p:cNvSpPr/>
          <p:nvPr/>
        </p:nvSpPr>
        <p:spPr>
          <a:xfrm>
            <a:off x="8051856" y="4963374"/>
            <a:ext cx="696685" cy="4572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63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VGG16 model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7BE01B4D-AFA7-8F20-F46C-6A52223C7B05}"/>
              </a:ext>
            </a:extLst>
          </p:cNvPr>
          <p:cNvSpPr txBox="1">
            <a:spLocks/>
          </p:cNvSpPr>
          <p:nvPr/>
        </p:nvSpPr>
        <p:spPr>
          <a:xfrm>
            <a:off x="5551714" y="1825625"/>
            <a:ext cx="58020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>
                <a:latin typeface="AppleGothic" pitchFamily="2" charset="-127"/>
                <a:ea typeface="AppleGothic" pitchFamily="2" charset="-127"/>
              </a:rPr>
              <a:t>Research Question</a:t>
            </a:r>
          </a:p>
          <a:p>
            <a:pPr lvl="1">
              <a:lnSpc>
                <a:spcPct val="150000"/>
              </a:lnSpc>
            </a:pPr>
            <a:r>
              <a:rPr lang="ko-KR" altLang="en-US" sz="1800">
                <a:latin typeface="AppleGothic" pitchFamily="2" charset="-127"/>
                <a:ea typeface="AppleGothic" pitchFamily="2" charset="-127"/>
              </a:rPr>
              <a:t>네트워크를 깊게 만들면 성능 향상</a:t>
            </a:r>
            <a:r>
              <a:rPr lang="en-US" altLang="ko-KR" sz="1800">
                <a:latin typeface="AppleGothic" pitchFamily="2" charset="-127"/>
                <a:ea typeface="AppleGothic" pitchFamily="2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800">
                <a:latin typeface="AppleGothic" pitchFamily="2" charset="-127"/>
                <a:ea typeface="AppleGothic" pitchFamily="2" charset="-127"/>
              </a:rPr>
              <a:t>D</a:t>
            </a:r>
            <a:r>
              <a:rPr lang="ko-KR" altLang="en-US" sz="1800">
                <a:latin typeface="AppleGothic" pitchFamily="2" charset="-127"/>
                <a:ea typeface="AppleGothic" pitchFamily="2" charset="-127"/>
              </a:rPr>
              <a:t>선택 </a:t>
            </a:r>
            <a:r>
              <a:rPr lang="en-US" altLang="ko-KR" sz="1800">
                <a:latin typeface="AppleGothic" pitchFamily="2" charset="-127"/>
                <a:ea typeface="AppleGothic" pitchFamily="2" charset="-127"/>
              </a:rPr>
              <a:t>:</a:t>
            </a:r>
            <a:r>
              <a:rPr lang="ko-KR" altLang="en-US" sz="1800">
                <a:latin typeface="AppleGothic" pitchFamily="2" charset="-127"/>
                <a:ea typeface="AppleGothic" pitchFamily="2" charset="-127"/>
              </a:rPr>
              <a:t> 경향성은 맞지만</a:t>
            </a:r>
            <a:r>
              <a:rPr lang="en-US" altLang="ko-KR" sz="1800">
                <a:latin typeface="AppleGothic" pitchFamily="2" charset="-127"/>
                <a:ea typeface="AppleGothic" pitchFamily="2" charset="-127"/>
              </a:rPr>
              <a:t>,</a:t>
            </a:r>
            <a:r>
              <a:rPr lang="ko-KR" altLang="en-US" sz="1800">
                <a:latin typeface="AppleGothic" pitchFamily="2" charset="-127"/>
                <a:ea typeface="AppleGothic" pitchFamily="2" charset="-127"/>
              </a:rPr>
              <a:t> 최적화된 깊이 있음</a:t>
            </a:r>
            <a:endParaRPr lang="en-US" altLang="ko-KR" sz="1800"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AppleGothic" pitchFamily="2" charset="-127"/>
                <a:ea typeface="AppleGothic" pitchFamily="2" charset="-127"/>
              </a:rPr>
              <a:t>Main Idea</a:t>
            </a:r>
          </a:p>
          <a:p>
            <a:pPr lvl="1">
              <a:lnSpc>
                <a:spcPct val="150000"/>
              </a:lnSpc>
            </a:pPr>
            <a:r>
              <a:rPr lang="en-US" altLang="ko-KR" sz="1800">
                <a:latin typeface="AppleGothic" pitchFamily="2" charset="-127"/>
                <a:ea typeface="AppleGothic" pitchFamily="2" charset="-127"/>
              </a:rPr>
              <a:t>ConV filter size = 3x3</a:t>
            </a:r>
            <a:r>
              <a:rPr lang="ko-KR" altLang="en-US" sz="1800">
                <a:latin typeface="AppleGothic" pitchFamily="2" charset="-127"/>
                <a:ea typeface="AppleGothic" pitchFamily="2" charset="-127"/>
              </a:rPr>
              <a:t>으로 고정</a:t>
            </a:r>
            <a:endParaRPr lang="en-US" altLang="ko-KR" sz="2000">
              <a:latin typeface="AppleGothic" pitchFamily="2" charset="-127"/>
              <a:ea typeface="AppleGothic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800">
                <a:latin typeface="AppleGothic" pitchFamily="2" charset="-127"/>
                <a:ea typeface="AppleGothic" pitchFamily="2" charset="-127"/>
              </a:rPr>
              <a:t>깊이가 서로 다른 모델 </a:t>
            </a:r>
            <a:r>
              <a:rPr lang="en-US" altLang="ko-KR" sz="1800">
                <a:latin typeface="AppleGothic" pitchFamily="2" charset="-127"/>
                <a:ea typeface="AppleGothic" pitchFamily="2" charset="-127"/>
              </a:rPr>
              <a:t>5</a:t>
            </a:r>
            <a:r>
              <a:rPr lang="ko-KR" altLang="en-US" sz="1800">
                <a:latin typeface="AppleGothic" pitchFamily="2" charset="-127"/>
                <a:ea typeface="AppleGothic" pitchFamily="2" charset="-127"/>
              </a:rPr>
              <a:t>개를 만듦</a:t>
            </a:r>
            <a:endParaRPr lang="en-US" altLang="ko-KR" sz="1800">
              <a:latin typeface="AppleGothic" pitchFamily="2" charset="-127"/>
              <a:ea typeface="AppleGothic" pitchFamily="2" charset="-127"/>
            </a:endParaRPr>
          </a:p>
          <a:p>
            <a:pPr lvl="1"/>
            <a:endParaRPr lang="en-US" altLang="ko-KR">
              <a:latin typeface="AppleGothic" pitchFamily="2" charset="-127"/>
              <a:ea typeface="AppleGothic" pitchFamily="2" charset="-127"/>
            </a:endParaRPr>
          </a:p>
          <a:p>
            <a:endParaRPr lang="ko-Kore-KR" altLang="en-US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F75A2116-1F2A-9D6F-880C-070E1AB8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4470272" cy="45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2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6F7914-0C9F-502C-FC77-F49751D51BCA}"/>
              </a:ext>
            </a:extLst>
          </p:cNvPr>
          <p:cNvSpPr/>
          <p:nvPr/>
        </p:nvSpPr>
        <p:spPr>
          <a:xfrm>
            <a:off x="6180703" y="1824226"/>
            <a:ext cx="4549210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VGG16 model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12" name="내용 개체 틀 11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23090654-03B8-3601-9BBD-C86E38682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59"/>
          <a:stretch/>
        </p:blipFill>
        <p:spPr>
          <a:xfrm>
            <a:off x="556532" y="1761284"/>
            <a:ext cx="4691744" cy="355404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BD0219-A04E-F8B7-AE32-A496A72C28B3}"/>
              </a:ext>
            </a:extLst>
          </p:cNvPr>
          <p:cNvSpPr txBox="1"/>
          <p:nvPr/>
        </p:nvSpPr>
        <p:spPr>
          <a:xfrm>
            <a:off x="272144" y="5553797"/>
            <a:ext cx="588985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3 x 3 </a:t>
            </a:r>
            <a:r>
              <a:rPr lang="en-US" altLang="ko-Kore-KR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filter</a:t>
            </a:r>
            <a:r>
              <a:rPr lang="ko-Kore-KR" altLang="en-US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로</a:t>
            </a:r>
            <a:r>
              <a:rPr lang="ko-KR" altLang="en-US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Conv 2</a:t>
            </a:r>
            <a:r>
              <a:rPr lang="ko-KR" altLang="en-US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번 </a:t>
            </a:r>
            <a:r>
              <a:rPr lang="en-US" altLang="ko-KR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=</a:t>
            </a:r>
            <a:r>
              <a:rPr lang="ko-KR" altLang="en-US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  </a:t>
            </a:r>
            <a:r>
              <a:rPr lang="en-US" altLang="ko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5 </a:t>
            </a:r>
            <a:r>
              <a:rPr lang="en" altLang="ko-Kore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x 5 </a:t>
            </a:r>
            <a:r>
              <a:rPr lang="en-US" altLang="ko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filter</a:t>
            </a:r>
            <a:r>
              <a:rPr lang="ko-KR" altLang="en-US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로 </a:t>
            </a:r>
            <a:r>
              <a:rPr lang="en-US" altLang="ko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Conv 1</a:t>
            </a:r>
            <a:r>
              <a:rPr lang="ko-KR" altLang="en-US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번 </a:t>
            </a:r>
            <a:endParaRPr lang="en-US" altLang="ko-KR" b="1" i="0" u="none" strike="noStrike" dirty="0">
              <a:solidFill>
                <a:srgbClr val="333333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3 x 3 </a:t>
            </a:r>
            <a:r>
              <a:rPr lang="en-US" altLang="ko-Kore-KR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filter</a:t>
            </a:r>
            <a:r>
              <a:rPr lang="ko-Kore-KR" altLang="en-US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로</a:t>
            </a:r>
            <a:r>
              <a:rPr lang="ko-KR" altLang="en-US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Conv 3</a:t>
            </a:r>
            <a:r>
              <a:rPr lang="ko-KR" altLang="en-US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번 </a:t>
            </a:r>
            <a:r>
              <a:rPr lang="en-US" altLang="ko-KR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=</a:t>
            </a:r>
            <a:r>
              <a:rPr lang="ko-KR" altLang="en-US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  </a:t>
            </a:r>
            <a:r>
              <a:rPr lang="en-US" altLang="ko-KR" b="1" dirty="0">
                <a:solidFill>
                  <a:srgbClr val="333333"/>
                </a:solidFill>
                <a:latin typeface="AppleGothic" pitchFamily="2" charset="-127"/>
                <a:ea typeface="AppleGothic" pitchFamily="2" charset="-127"/>
              </a:rPr>
              <a:t>7</a:t>
            </a:r>
            <a:r>
              <a:rPr lang="en-US" altLang="ko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 </a:t>
            </a:r>
            <a:r>
              <a:rPr lang="en" altLang="ko-Kore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x 7 </a:t>
            </a:r>
            <a:r>
              <a:rPr lang="en-US" altLang="ko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filter</a:t>
            </a:r>
            <a:r>
              <a:rPr lang="ko-KR" altLang="en-US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로 </a:t>
            </a:r>
            <a:r>
              <a:rPr lang="en-US" altLang="ko-KR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Conv 1</a:t>
            </a:r>
            <a:r>
              <a:rPr lang="ko-KR" altLang="en-US" b="1" i="0" u="none" strike="noStrike" dirty="0">
                <a:solidFill>
                  <a:srgbClr val="333333"/>
                </a:solidFill>
                <a:effectLst/>
                <a:latin typeface="AppleGothic" pitchFamily="2" charset="-127"/>
                <a:ea typeface="AppleGothic" pitchFamily="2" charset="-127"/>
              </a:rPr>
              <a:t>번</a:t>
            </a:r>
            <a:endParaRPr lang="en-US" altLang="ko-KR" b="1" i="0" u="none" strike="noStrike" dirty="0">
              <a:solidFill>
                <a:srgbClr val="333333"/>
              </a:solidFill>
              <a:effectLst/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b="1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562EC8-50F2-E844-5C8D-C7BB67AA60DB}"/>
              </a:ext>
            </a:extLst>
          </p:cNvPr>
          <p:cNvSpPr txBox="1"/>
          <p:nvPr/>
        </p:nvSpPr>
        <p:spPr>
          <a:xfrm>
            <a:off x="6180703" y="1824226"/>
            <a:ext cx="504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3</a:t>
            </a:r>
            <a:r>
              <a:rPr kumimoji="1" lang="en-US" altLang="ko-Kore-KR" sz="28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X</a:t>
            </a:r>
            <a:r>
              <a:rPr kumimoji="1" lang="en-US" altLang="ko-Kore-KR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3</a:t>
            </a:r>
            <a:r>
              <a:rPr kumimoji="1" lang="en-US" altLang="ko-Kore-KR" sz="28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X</a:t>
            </a:r>
            <a:r>
              <a:rPr kumimoji="1" lang="en-US" altLang="ko-Kore-KR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3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번 </a:t>
            </a:r>
            <a:r>
              <a:rPr kumimoji="1" lang="en-US" altLang="ko-KR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&lt;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 </a:t>
            </a:r>
            <a:r>
              <a:rPr kumimoji="1" lang="en-US" altLang="ko-KR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7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X</a:t>
            </a:r>
            <a:r>
              <a:rPr kumimoji="1" lang="en-US" altLang="ko-KR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7</a:t>
            </a:r>
            <a:r>
              <a:rPr kumimoji="1" lang="en-US" altLang="ko-KR" sz="28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X</a:t>
            </a:r>
            <a:r>
              <a:rPr kumimoji="1" lang="en-US" altLang="ko-KR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1</a:t>
            </a:r>
            <a:r>
              <a:rPr kumimoji="1" lang="ko-KR" altLang="en-US" sz="4000" dirty="0">
                <a:latin typeface="NanumMyeongjo" panose="02020603020101020101" pitchFamily="18" charset="-127"/>
                <a:ea typeface="NanumMyeongjo" panose="02020603020101020101" pitchFamily="18" charset="-127"/>
                <a:cs typeface="Silom" pitchFamily="2" charset="-34"/>
              </a:rPr>
              <a:t>번</a:t>
            </a:r>
            <a:endParaRPr kumimoji="1" lang="ko-Kore-KR" altLang="en-US" sz="4000" dirty="0">
              <a:latin typeface="NanumMyeongjo" panose="02020603020101020101" pitchFamily="18" charset="-127"/>
              <a:ea typeface="NanumMyeongjo" panose="02020603020101020101" pitchFamily="18" charset="-127"/>
              <a:cs typeface="Silom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C4ADC-81E9-0035-0C7C-7C31B0B892E4}"/>
              </a:ext>
            </a:extLst>
          </p:cNvPr>
          <p:cNvSpPr txBox="1"/>
          <p:nvPr/>
        </p:nvSpPr>
        <p:spPr>
          <a:xfrm>
            <a:off x="6643688" y="2968036"/>
            <a:ext cx="5123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AppleGothic" pitchFamily="2" charset="-127"/>
                <a:ea typeface="AppleGothic" pitchFamily="2" charset="-127"/>
              </a:rPr>
              <a:t>가중치</a:t>
            </a:r>
            <a:r>
              <a:rPr kumimoji="1" lang="en-US" altLang="ko-Kore-KR" dirty="0">
                <a:latin typeface="AppleGothic" pitchFamily="2" charset="-127"/>
                <a:ea typeface="AppleGothic" pitchFamily="2" charset="-127"/>
              </a:rPr>
              <a:t>/</a:t>
            </a:r>
            <a:r>
              <a:rPr kumimoji="1" lang="ko-KR" altLang="en-US" dirty="0">
                <a:latin typeface="AppleGothic" pitchFamily="2" charset="-127"/>
                <a:ea typeface="AppleGothic" pitchFamily="2" charset="-127"/>
              </a:rPr>
              <a:t>파라미터 개수</a:t>
            </a:r>
            <a:endParaRPr kumimoji="1" lang="en-US" altLang="ko-KR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ppleGothic" pitchFamily="2" charset="-127"/>
                <a:ea typeface="AppleGothic" pitchFamily="2" charset="-127"/>
              </a:rPr>
              <a:t>3X3X3 = 27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ore-KR" dirty="0">
                <a:latin typeface="AppleGothic" pitchFamily="2" charset="-127"/>
                <a:ea typeface="AppleGothic" pitchFamily="2" charset="-127"/>
              </a:rPr>
              <a:t>7X7X1 = 49 </a:t>
            </a:r>
          </a:p>
          <a:p>
            <a:pPr lvl="1"/>
            <a:endParaRPr kumimoji="1" lang="en-US" altLang="ko-Kore-KR" dirty="0">
              <a:latin typeface="AppleGothic" pitchFamily="2" charset="-127"/>
              <a:ea typeface="AppleGothic" pitchFamily="2" charset="-127"/>
            </a:endParaRPr>
          </a:p>
          <a:p>
            <a:r>
              <a:rPr kumimoji="1" lang="ko-KR" altLang="en-US" dirty="0">
                <a:latin typeface="AppleGothic" pitchFamily="2" charset="-127"/>
                <a:ea typeface="AppleGothic" pitchFamily="2" charset="-127"/>
              </a:rPr>
              <a:t>장점</a:t>
            </a:r>
            <a:endParaRPr kumimoji="1" lang="en-US" altLang="ko-KR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ppleGothic" pitchFamily="2" charset="-127"/>
                <a:ea typeface="AppleGothic" pitchFamily="2" charset="-127"/>
              </a:rPr>
              <a:t>훈련시켜야 할 개수 적음</a:t>
            </a:r>
            <a:endParaRPr kumimoji="1" lang="en-US" altLang="ko-KR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ppleGothic" pitchFamily="2" charset="-127"/>
                <a:ea typeface="AppleGothic" pitchFamily="2" charset="-127"/>
              </a:rPr>
              <a:t>학습 속도 </a:t>
            </a:r>
            <a:r>
              <a:rPr kumimoji="1" lang="ko-KR" altLang="en-US" dirty="0" err="1">
                <a:latin typeface="AppleGothic" pitchFamily="2" charset="-127"/>
                <a:ea typeface="AppleGothic" pitchFamily="2" charset="-127"/>
              </a:rPr>
              <a:t>빨라짐</a:t>
            </a:r>
            <a:endParaRPr kumimoji="1" lang="en-US" altLang="ko-KR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ppleGothic" pitchFamily="2" charset="-127"/>
                <a:ea typeface="AppleGothic" pitchFamily="2" charset="-127"/>
              </a:rPr>
              <a:t>층의 개수 늘어남</a:t>
            </a:r>
            <a:endParaRPr kumimoji="1" lang="en-US" altLang="ko-KR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AppleGothic" pitchFamily="2" charset="-127"/>
                <a:ea typeface="AppleGothic" pitchFamily="2" charset="-127"/>
              </a:rPr>
              <a:t>모델의 표현력 좋아짐</a:t>
            </a:r>
            <a:endParaRPr kumimoji="1" lang="en-US" altLang="ko-KR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AppleGothic" pitchFamily="2" charset="-127"/>
                <a:ea typeface="AppleGothic" pitchFamily="2" charset="-127"/>
              </a:rPr>
              <a:t>Filter </a:t>
            </a:r>
            <a:r>
              <a:rPr kumimoji="1" lang="ko-KR" altLang="en-US" dirty="0">
                <a:latin typeface="AppleGothic" pitchFamily="2" charset="-127"/>
                <a:ea typeface="AppleGothic" pitchFamily="2" charset="-127"/>
              </a:rPr>
              <a:t>개수가 많아져 네트워크 깊어짐</a:t>
            </a:r>
            <a:endParaRPr kumimoji="1" lang="en-US" altLang="ko-KR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ko-Kore-KR" dirty="0"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45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VGG16 model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5BAE60A-B5D8-FEA7-2863-B43DBF51C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321" y="1834355"/>
            <a:ext cx="7818500" cy="4351338"/>
          </a:xfrm>
        </p:spPr>
      </p:pic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E7BBD948-3BF3-FC7C-4D2E-6795C89E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4355"/>
            <a:ext cx="1446414" cy="43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60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ResNet</a:t>
            </a:r>
            <a:r>
              <a:rPr kumimoji="1" lang="en-US" altLang="ko-KR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 </a:t>
            </a:r>
            <a:r>
              <a:rPr kumimoji="1" lang="en-US" altLang="ko-KR" sz="18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(Deep Residual Learning for Image Recognition)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1028" name="Picture 4" descr="ResNet (Residual Network) - gaussian37">
            <a:extLst>
              <a:ext uri="{FF2B5EF4-FFF2-40B4-BE49-F238E27FC236}">
                <a16:creationId xmlns:a16="http://schemas.microsoft.com/office/drawing/2014/main" id="{36FBEA9D-E98A-A2DF-4E81-6E53EDD9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28" y="1611311"/>
            <a:ext cx="9413422" cy="49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5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ResNet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8D6B550-CEA7-752A-C18E-B0D4C427C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6" t="1160" r="896" b="-1"/>
          <a:stretch/>
        </p:blipFill>
        <p:spPr>
          <a:xfrm>
            <a:off x="373839" y="3643312"/>
            <a:ext cx="6639044" cy="3214688"/>
          </a:xfrm>
        </p:spPr>
      </p:pic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6EC02734-8A09-5087-8034-9BCB82181909}"/>
              </a:ext>
            </a:extLst>
          </p:cNvPr>
          <p:cNvSpPr txBox="1">
            <a:spLocks/>
          </p:cNvSpPr>
          <p:nvPr/>
        </p:nvSpPr>
        <p:spPr>
          <a:xfrm>
            <a:off x="7189329" y="1580356"/>
            <a:ext cx="5002671" cy="4968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AppleGothic" pitchFamily="2" charset="-127"/>
                <a:ea typeface="AppleGothic" pitchFamily="2" charset="-127"/>
              </a:rPr>
              <a:t>Research Question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네트워크를 깊게 만들면 성능 향상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20 vs 56 (</a:t>
            </a:r>
            <a:r>
              <a:rPr lang="en-US" altLang="ko-KR" sz="1800" dirty="0" err="1">
                <a:latin typeface="AppleGothic" pitchFamily="2" charset="-127"/>
                <a:ea typeface="AppleGothic" pitchFamily="2" charset="-127"/>
              </a:rPr>
              <a:t>ConV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 + FC layer)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20 layer 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성능 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&gt;&gt;&gt; 56 layer 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성능</a:t>
            </a:r>
            <a:endParaRPr lang="en-US" altLang="ko-KR" sz="1800" dirty="0">
              <a:latin typeface="AppleGothic" pitchFamily="2" charset="-127"/>
              <a:ea typeface="AppleGothic" pitchFamily="2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AppleGothic" pitchFamily="2" charset="-127"/>
                <a:ea typeface="AppleGothic" pitchFamily="2" charset="-127"/>
                <a:sym typeface="Wingdings" pitchFamily="2" charset="2"/>
              </a:rPr>
              <a:t>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  <a:sym typeface="Wingdings" pitchFamily="2" charset="2"/>
              </a:rPr>
              <a:t> 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기존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 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방식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 -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 망 깊게 한다고 해결 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ppleGothic" pitchFamily="2" charset="-127"/>
                <a:ea typeface="AppleGothic" pitchFamily="2" charset="-127"/>
              </a:rPr>
              <a:t>Main Idea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3 x 3 size </a:t>
            </a:r>
            <a:r>
              <a:rPr lang="en-US" altLang="ko-KR" sz="1800" dirty="0" err="1">
                <a:latin typeface="AppleGothic" pitchFamily="2" charset="-127"/>
                <a:ea typeface="AppleGothic" pitchFamily="2" charset="-127"/>
              </a:rPr>
              <a:t>ConV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 filter (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처음 제외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Feature map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의 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size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가 반으로 줄어들 때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, Feature map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의 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depth</a:t>
            </a:r>
            <a:r>
              <a:rPr lang="ko-KR" altLang="en-US" sz="1800" dirty="0" err="1">
                <a:latin typeface="AppleGothic" pitchFamily="2" charset="-127"/>
                <a:ea typeface="AppleGothic" pitchFamily="2" charset="-127"/>
              </a:rPr>
              <a:t>를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z="1800" dirty="0">
                <a:latin typeface="AppleGothic" pitchFamily="2" charset="-127"/>
                <a:ea typeface="AppleGothic" pitchFamily="2" charset="-127"/>
              </a:rPr>
              <a:t>2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배로 높임</a:t>
            </a:r>
            <a:endParaRPr lang="en-US" altLang="ko-KR" sz="1800" u="sng" dirty="0">
              <a:latin typeface="AppleGothic" pitchFamily="2" charset="-127"/>
              <a:ea typeface="AppleGothic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u="sng" dirty="0">
                <a:latin typeface="AppleGothic" pitchFamily="2" charset="-127"/>
                <a:ea typeface="AppleGothic" pitchFamily="2" charset="-127"/>
              </a:rPr>
              <a:t>Residual block</a:t>
            </a:r>
            <a:r>
              <a:rPr lang="ko-KR" altLang="en-US" sz="1800" dirty="0">
                <a:latin typeface="AppleGothic" pitchFamily="2" charset="-127"/>
                <a:ea typeface="AppleGothic" pitchFamily="2" charset="-127"/>
              </a:rPr>
              <a:t> </a:t>
            </a:r>
            <a:endParaRPr lang="en-US" altLang="ko-KR" sz="1800" dirty="0">
              <a:latin typeface="AppleGothic" pitchFamily="2" charset="-127"/>
              <a:ea typeface="AppleGothic" pitchFamily="2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latin typeface="AppleGothic" pitchFamily="2" charset="-127"/>
                <a:ea typeface="AppleGothic" pitchFamily="2" charset="-127"/>
              </a:rPr>
              <a:t>Skip connection,</a:t>
            </a:r>
            <a:r>
              <a:rPr lang="ko-KR" altLang="en-US" sz="1600" dirty="0"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z="1600" dirty="0">
                <a:latin typeface="AppleGothic" pitchFamily="2" charset="-127"/>
                <a:ea typeface="AppleGothic" pitchFamily="2" charset="-127"/>
              </a:rPr>
              <a:t>Identity mapping</a:t>
            </a: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AppleGothic" pitchFamily="2" charset="-127"/>
              <a:ea typeface="AppleGothic" pitchFamily="2" charset="-127"/>
            </a:endParaRPr>
          </a:p>
          <a:p>
            <a:pPr lvl="1"/>
            <a:endParaRPr lang="en-US" altLang="ko-KR" dirty="0">
              <a:latin typeface="AppleGothic" pitchFamily="2" charset="-127"/>
              <a:ea typeface="AppleGothic" pitchFamily="2" charset="-127"/>
            </a:endParaRPr>
          </a:p>
          <a:p>
            <a:endParaRPr lang="ko-Kore-KR" altLang="en-US" dirty="0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B5EC38-2D06-1764-E4F9-0525E83F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2" y="1505855"/>
            <a:ext cx="5957669" cy="221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0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(</a:t>
            </a:r>
            <a:r>
              <a:rPr kumimoji="1" lang="en-US" altLang="ko-KR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1</a:t>
            </a:r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) </a:t>
            </a:r>
            <a:r>
              <a:rPr kumimoji="1" lang="en-US" altLang="ko-KR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3x3 </a:t>
            </a:r>
            <a:r>
              <a:rPr kumimoji="1" lang="en-US" altLang="ko-KR" sz="3200" dirty="0" err="1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ConV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FE6D9553-5B21-602A-C60D-B4299227314C}"/>
              </a:ext>
            </a:extLst>
          </p:cNvPr>
          <p:cNvSpPr txBox="1">
            <a:spLocks/>
          </p:cNvSpPr>
          <p:nvPr/>
        </p:nvSpPr>
        <p:spPr>
          <a:xfrm>
            <a:off x="6754813" y="2416820"/>
            <a:ext cx="6704012" cy="4825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AppleGothic" pitchFamily="2" charset="-127"/>
                <a:ea typeface="AppleGothic" pitchFamily="2" charset="-127"/>
              </a:rPr>
              <a:t>VGG model</a:t>
            </a:r>
            <a:r>
              <a:rPr lang="ko-KR" altLang="en-US" sz="2400" dirty="0">
                <a:latin typeface="AppleGothic" pitchFamily="2" charset="-127"/>
                <a:ea typeface="AppleGothic" pitchFamily="2" charset="-127"/>
              </a:rPr>
              <a:t> 모델 기반</a:t>
            </a:r>
            <a:endParaRPr lang="en-US" altLang="ko-KR" sz="2400" dirty="0"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ppleGothic" pitchFamily="2" charset="-127"/>
                <a:ea typeface="AppleGothic" pitchFamily="2" charset="-127"/>
              </a:rPr>
              <a:t>3x3 </a:t>
            </a:r>
            <a:r>
              <a:rPr lang="en-US" altLang="ko-KR" sz="2400" dirty="0" err="1">
                <a:latin typeface="AppleGothic" pitchFamily="2" charset="-127"/>
                <a:ea typeface="AppleGothic" pitchFamily="2" charset="-127"/>
              </a:rPr>
              <a:t>ConV</a:t>
            </a:r>
            <a:r>
              <a:rPr lang="en-US" altLang="ko-KR" sz="2400" dirty="0">
                <a:latin typeface="AppleGothic" pitchFamily="2" charset="-127"/>
                <a:ea typeface="AppleGothic" pitchFamily="2" charset="-127"/>
              </a:rPr>
              <a:t> filter</a:t>
            </a:r>
            <a:r>
              <a:rPr lang="ko-KR" altLang="en-US" sz="2400" dirty="0">
                <a:latin typeface="AppleGothic" pitchFamily="2" charset="-127"/>
                <a:ea typeface="AppleGothic" pitchFamily="2" charset="-127"/>
              </a:rPr>
              <a:t> </a:t>
            </a:r>
            <a:r>
              <a:rPr lang="en-US" altLang="ko-KR" sz="2400" dirty="0">
                <a:latin typeface="AppleGothic" pitchFamily="2" charset="-127"/>
                <a:ea typeface="AppleGothic" pitchFamily="2" charset="-127"/>
              </a:rPr>
              <a:t>size</a:t>
            </a:r>
            <a:r>
              <a:rPr lang="ko-KR" altLang="en-US" sz="2400" dirty="0">
                <a:latin typeface="AppleGothic" pitchFamily="2" charset="-127"/>
                <a:ea typeface="AppleGothic" pitchFamily="2" charset="-127"/>
              </a:rPr>
              <a:t> 유지</a:t>
            </a:r>
            <a:endParaRPr lang="en-US" altLang="ko-KR" sz="2400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AppleGothic" pitchFamily="2" charset="-127"/>
                <a:ea typeface="AppleGothic" pitchFamily="2" charset="-127"/>
              </a:rPr>
              <a:t>훈련시켜야 할 개수 적음</a:t>
            </a:r>
            <a:endParaRPr kumimoji="1" lang="en-US" altLang="ko-KR" sz="1800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AppleGothic" pitchFamily="2" charset="-127"/>
                <a:ea typeface="AppleGothic" pitchFamily="2" charset="-127"/>
              </a:rPr>
              <a:t>학습 속도 </a:t>
            </a:r>
            <a:r>
              <a:rPr kumimoji="1" lang="ko-KR" altLang="en-US" sz="1800" dirty="0" err="1">
                <a:latin typeface="AppleGothic" pitchFamily="2" charset="-127"/>
                <a:ea typeface="AppleGothic" pitchFamily="2" charset="-127"/>
              </a:rPr>
              <a:t>빨라짐</a:t>
            </a:r>
            <a:endParaRPr kumimoji="1" lang="en-US" altLang="ko-KR" sz="1800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AppleGothic" pitchFamily="2" charset="-127"/>
                <a:ea typeface="AppleGothic" pitchFamily="2" charset="-127"/>
              </a:rPr>
              <a:t>층의 개수 늘어남</a:t>
            </a:r>
            <a:endParaRPr kumimoji="1" lang="en-US" altLang="ko-KR" sz="1800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sz="1800" dirty="0">
                <a:latin typeface="AppleGothic" pitchFamily="2" charset="-127"/>
                <a:ea typeface="AppleGothic" pitchFamily="2" charset="-127"/>
              </a:rPr>
              <a:t>모델의 표현력 좋아짐</a:t>
            </a:r>
            <a:endParaRPr kumimoji="1" lang="en-US" altLang="ko-KR" sz="1800" dirty="0">
              <a:latin typeface="AppleGothic" pitchFamily="2" charset="-127"/>
              <a:ea typeface="AppleGothic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800" dirty="0">
                <a:latin typeface="AppleGothic" pitchFamily="2" charset="-127"/>
                <a:ea typeface="AppleGothic" pitchFamily="2" charset="-127"/>
              </a:rPr>
              <a:t>Filter </a:t>
            </a:r>
            <a:r>
              <a:rPr kumimoji="1" lang="ko-KR" altLang="en-US" sz="1800" dirty="0">
                <a:latin typeface="AppleGothic" pitchFamily="2" charset="-127"/>
                <a:ea typeface="AppleGothic" pitchFamily="2" charset="-127"/>
              </a:rPr>
              <a:t>개수가 많아져 네트워크 깊어짐</a:t>
            </a:r>
            <a:endParaRPr kumimoji="1" lang="en-US" altLang="ko-KR" sz="1800" dirty="0">
              <a:latin typeface="AppleGothic" pitchFamily="2" charset="-127"/>
              <a:ea typeface="AppleGothic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066F48-34E3-2481-67F1-30F5C136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3" y="2016770"/>
            <a:ext cx="5416093" cy="40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08D62E-142D-ABF1-813E-57F06455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en-US" sz="3200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(2) Size x½ &amp; Depth x2</a:t>
            </a:r>
            <a:endParaRPr kumimoji="1" lang="en-US" altLang="en-US" sz="3200" kern="1200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3" name="내용 개체 틀 7">
            <a:extLst>
              <a:ext uri="{FF2B5EF4-FFF2-40B4-BE49-F238E27FC236}">
                <a16:creationId xmlns:a16="http://schemas.microsoft.com/office/drawing/2014/main" id="{FE6D9553-5B21-602A-C60D-B4299227314C}"/>
              </a:ext>
            </a:extLst>
          </p:cNvPr>
          <p:cNvSpPr txBox="1">
            <a:spLocks/>
          </p:cNvSpPr>
          <p:nvPr/>
        </p:nvSpPr>
        <p:spPr>
          <a:xfrm>
            <a:off x="691811" y="1723033"/>
            <a:ext cx="10883897" cy="233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2400" dirty="0">
                <a:latin typeface="AppleGothic" pitchFamily="2" charset="-127"/>
                <a:ea typeface="AppleGothic" pitchFamily="2" charset="-127"/>
              </a:rPr>
              <a:t>Output feature map size ½</a:t>
            </a:r>
            <a:r>
              <a:rPr kumimoji="1" lang="ko-KR" altLang="en-US" sz="2400" dirty="0">
                <a:latin typeface="AppleGothic" pitchFamily="2" charset="-127"/>
                <a:ea typeface="AppleGothic" pitchFamily="2" charset="-127"/>
              </a:rPr>
              <a:t> 되면 </a:t>
            </a:r>
            <a:r>
              <a:rPr kumimoji="1" lang="en-US" altLang="ko-KR" sz="2400" dirty="0">
                <a:latin typeface="AppleGothic" pitchFamily="2" charset="-127"/>
                <a:ea typeface="AppleGothic" pitchFamily="2" charset="-127"/>
              </a:rPr>
              <a:t>filter</a:t>
            </a:r>
            <a:r>
              <a:rPr kumimoji="1" lang="ko-KR" altLang="en-US" sz="2400" dirty="0">
                <a:latin typeface="AppleGothic" pitchFamily="2" charset="-127"/>
                <a:ea typeface="AppleGothic" pitchFamily="2" charset="-127"/>
              </a:rPr>
              <a:t>의 개수 </a:t>
            </a:r>
            <a:r>
              <a:rPr kumimoji="1" lang="en-US" altLang="ko-KR" sz="2400" dirty="0">
                <a:latin typeface="AppleGothic" pitchFamily="2" charset="-127"/>
                <a:ea typeface="AppleGothic" pitchFamily="2" charset="-127"/>
              </a:rPr>
              <a:t>(Depth) 2</a:t>
            </a:r>
            <a:r>
              <a:rPr kumimoji="1" lang="ko-KR" altLang="en-US" sz="2400" dirty="0">
                <a:latin typeface="AppleGothic" pitchFamily="2" charset="-127"/>
                <a:ea typeface="AppleGothic" pitchFamily="2" charset="-127"/>
              </a:rPr>
              <a:t>배</a:t>
            </a:r>
            <a:endParaRPr kumimoji="1" lang="en-US" altLang="ko-KR" sz="2400" dirty="0">
              <a:latin typeface="AppleGothic" pitchFamily="2" charset="-127"/>
              <a:ea typeface="AppleGothic" pitchFamily="2" charset="-127"/>
            </a:endParaRPr>
          </a:p>
          <a:p>
            <a:pPr lvl="1">
              <a:lnSpc>
                <a:spcPct val="150000"/>
              </a:lnSpc>
            </a:pPr>
            <a:r>
              <a:rPr kumimoji="1" lang="en-US" altLang="ko-KR" sz="1600" dirty="0">
                <a:latin typeface="AppleGothic" pitchFamily="2" charset="-127"/>
                <a:ea typeface="AppleGothic" pitchFamily="2" charset="-127"/>
              </a:rPr>
              <a:t>Time complexity </a:t>
            </a:r>
            <a:r>
              <a:rPr kumimoji="1" lang="ko-KR" altLang="en-US" sz="1600" dirty="0">
                <a:latin typeface="AppleGothic" pitchFamily="2" charset="-127"/>
                <a:ea typeface="AppleGothic" pitchFamily="2" charset="-127"/>
              </a:rPr>
              <a:t>동일하게 유지 위해</a:t>
            </a:r>
            <a:endParaRPr kumimoji="1" lang="en-US" altLang="ko-KR" sz="1600" dirty="0"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AppleGothic" pitchFamily="2" charset="-127"/>
                <a:ea typeface="AppleGothic" pitchFamily="2" charset="-127"/>
              </a:rPr>
              <a:t>Feature map size ½</a:t>
            </a:r>
            <a:r>
              <a:rPr lang="ko-KR" altLang="en-US" sz="2400" dirty="0">
                <a:latin typeface="AppleGothic" pitchFamily="2" charset="-127"/>
                <a:ea typeface="AppleGothic" pitchFamily="2" charset="-127"/>
              </a:rPr>
              <a:t>시 </a:t>
            </a:r>
            <a:r>
              <a:rPr lang="en-US" altLang="ko-KR" sz="2400" dirty="0">
                <a:latin typeface="AppleGothic" pitchFamily="2" charset="-127"/>
                <a:ea typeface="AppleGothic" pitchFamily="2" charset="-127"/>
              </a:rPr>
              <a:t>: </a:t>
            </a:r>
            <a:r>
              <a:rPr lang="en-US" altLang="ko-KR" sz="2400" dirty="0" err="1">
                <a:latin typeface="AppleGothic" pitchFamily="2" charset="-127"/>
                <a:ea typeface="AppleGothic" pitchFamily="2" charset="-127"/>
              </a:rPr>
              <a:t>ConV</a:t>
            </a:r>
            <a:r>
              <a:rPr lang="en-US" altLang="ko-KR" sz="2400" dirty="0">
                <a:latin typeface="AppleGothic" pitchFamily="2" charset="-127"/>
                <a:ea typeface="AppleGothic" pitchFamily="2" charset="-127"/>
              </a:rPr>
              <a:t> filter</a:t>
            </a:r>
            <a:r>
              <a:rPr lang="ko-KR" altLang="en-US" sz="2400" dirty="0">
                <a:latin typeface="AppleGothic" pitchFamily="2" charset="-127"/>
                <a:ea typeface="AppleGothic" pitchFamily="2" charset="-127"/>
              </a:rPr>
              <a:t>에 </a:t>
            </a:r>
            <a:r>
              <a:rPr lang="en-US" altLang="ko-KR" sz="2400" dirty="0">
                <a:latin typeface="AppleGothic" pitchFamily="2" charset="-127"/>
                <a:ea typeface="AppleGothic" pitchFamily="2" charset="-127"/>
              </a:rPr>
              <a:t>stride 2</a:t>
            </a:r>
            <a:r>
              <a:rPr lang="ko-KR" altLang="en-US" sz="2400" dirty="0">
                <a:latin typeface="AppleGothic" pitchFamily="2" charset="-127"/>
                <a:ea typeface="AppleGothic" pitchFamily="2" charset="-127"/>
              </a:rPr>
              <a:t>로 사용하여 줄임</a:t>
            </a:r>
            <a:endParaRPr lang="en-US" altLang="ko-KR" sz="2400" dirty="0">
              <a:latin typeface="AppleGothic" pitchFamily="2" charset="-127"/>
              <a:ea typeface="AppleGothic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5" name="내용 개체 틀 7">
            <a:extLst>
              <a:ext uri="{FF2B5EF4-FFF2-40B4-BE49-F238E27FC236}">
                <a16:creationId xmlns:a16="http://schemas.microsoft.com/office/drawing/2014/main" id="{7F440A12-3005-4F2D-4849-C44385B89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96" t="1160" r="896" b="65183"/>
          <a:stretch/>
        </p:blipFill>
        <p:spPr>
          <a:xfrm>
            <a:off x="416701" y="4906086"/>
            <a:ext cx="10883898" cy="1794569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4AED061-3792-872E-7F17-262161A5AAA7}"/>
              </a:ext>
            </a:extLst>
          </p:cNvPr>
          <p:cNvSpPr/>
          <p:nvPr/>
        </p:nvSpPr>
        <p:spPr>
          <a:xfrm>
            <a:off x="3943350" y="5700713"/>
            <a:ext cx="214313" cy="22860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78733C-359B-BFBC-2CC6-B26C08E8FDF2}"/>
              </a:ext>
            </a:extLst>
          </p:cNvPr>
          <p:cNvSpPr/>
          <p:nvPr/>
        </p:nvSpPr>
        <p:spPr>
          <a:xfrm>
            <a:off x="5753105" y="5624510"/>
            <a:ext cx="214313" cy="22860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EB07F06-50AA-F554-E13B-67750D5C5CE7}"/>
              </a:ext>
            </a:extLst>
          </p:cNvPr>
          <p:cNvSpPr/>
          <p:nvPr/>
        </p:nvSpPr>
        <p:spPr>
          <a:xfrm>
            <a:off x="3676647" y="5634031"/>
            <a:ext cx="214313" cy="22860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4CFEF1-2602-DDEE-C1C6-52C45E6C6327}"/>
              </a:ext>
            </a:extLst>
          </p:cNvPr>
          <p:cNvSpPr/>
          <p:nvPr/>
        </p:nvSpPr>
        <p:spPr>
          <a:xfrm>
            <a:off x="6015041" y="5714991"/>
            <a:ext cx="214313" cy="22860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43149C3-64C1-1414-6C00-2875BE001290}"/>
              </a:ext>
            </a:extLst>
          </p:cNvPr>
          <p:cNvSpPr/>
          <p:nvPr/>
        </p:nvSpPr>
        <p:spPr>
          <a:xfrm>
            <a:off x="8839213" y="5624501"/>
            <a:ext cx="214313" cy="22860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37BD0CC-44A4-9CFB-5316-CE87EEB4160D}"/>
              </a:ext>
            </a:extLst>
          </p:cNvPr>
          <p:cNvSpPr/>
          <p:nvPr/>
        </p:nvSpPr>
        <p:spPr>
          <a:xfrm>
            <a:off x="9077341" y="5719749"/>
            <a:ext cx="214313" cy="22860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5A612-06B7-9293-7458-8704CB21E5AA}"/>
              </a:ext>
            </a:extLst>
          </p:cNvPr>
          <p:cNvSpPr txBox="1"/>
          <p:nvPr/>
        </p:nvSpPr>
        <p:spPr>
          <a:xfrm>
            <a:off x="3394471" y="4611341"/>
            <a:ext cx="131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ppleGothic" pitchFamily="2" charset="-127"/>
                <a:ea typeface="AppleGothic" pitchFamily="2" charset="-127"/>
              </a:rPr>
              <a:t>6</a:t>
            </a:r>
            <a:r>
              <a:rPr kumimoji="1" lang="en-US" altLang="ko-KR" dirty="0">
                <a:latin typeface="AppleGothic" pitchFamily="2" charset="-127"/>
                <a:ea typeface="AppleGothic" pitchFamily="2" charset="-127"/>
              </a:rPr>
              <a:t>4</a:t>
            </a:r>
            <a:r>
              <a:rPr kumimoji="1" lang="en-US" altLang="ko-KR" dirty="0">
                <a:latin typeface="AppleGothic" pitchFamily="2" charset="-127"/>
                <a:ea typeface="AppleGothic" pitchFamily="2" charset="-127"/>
                <a:sym typeface="Wingdings" pitchFamily="2" charset="2"/>
              </a:rPr>
              <a:t></a:t>
            </a:r>
            <a:r>
              <a:rPr kumimoji="1" lang="en-US" altLang="ko-KR" dirty="0">
                <a:latin typeface="AppleGothic" pitchFamily="2" charset="-127"/>
                <a:ea typeface="AppleGothic" pitchFamily="2" charset="-127"/>
              </a:rPr>
              <a:t>128</a:t>
            </a:r>
            <a:endParaRPr kumimoji="1" lang="ko-Kore-KR" altLang="en-US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ED5221-6C8A-987C-6B63-C2CC5EFBF9EC}"/>
              </a:ext>
            </a:extLst>
          </p:cNvPr>
          <p:cNvSpPr txBox="1"/>
          <p:nvPr/>
        </p:nvSpPr>
        <p:spPr>
          <a:xfrm>
            <a:off x="5233197" y="4611341"/>
            <a:ext cx="15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ppleGothic" pitchFamily="2" charset="-127"/>
                <a:ea typeface="AppleGothic" pitchFamily="2" charset="-127"/>
              </a:rPr>
              <a:t>128</a:t>
            </a:r>
            <a:r>
              <a:rPr kumimoji="1" lang="en-US" altLang="ko-KR" dirty="0">
                <a:latin typeface="AppleGothic" pitchFamily="2" charset="-127"/>
                <a:ea typeface="AppleGothic" pitchFamily="2" charset="-127"/>
                <a:sym typeface="Wingdings" pitchFamily="2" charset="2"/>
              </a:rPr>
              <a:t>256</a:t>
            </a:r>
            <a:endParaRPr kumimoji="1" lang="ko-Kore-KR" altLang="en-US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F4459-59AC-71E0-0FDD-A78586145F57}"/>
              </a:ext>
            </a:extLst>
          </p:cNvPr>
          <p:cNvSpPr txBox="1"/>
          <p:nvPr/>
        </p:nvSpPr>
        <p:spPr>
          <a:xfrm>
            <a:off x="8266898" y="4611341"/>
            <a:ext cx="15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ppleGothic" pitchFamily="2" charset="-127"/>
                <a:ea typeface="AppleGothic" pitchFamily="2" charset="-127"/>
              </a:rPr>
              <a:t>256</a:t>
            </a:r>
            <a:r>
              <a:rPr kumimoji="1" lang="en-US" altLang="ko-KR" dirty="0">
                <a:latin typeface="AppleGothic" pitchFamily="2" charset="-127"/>
                <a:ea typeface="AppleGothic" pitchFamily="2" charset="-127"/>
                <a:sym typeface="Wingdings" pitchFamily="2" charset="2"/>
              </a:rPr>
              <a:t>512</a:t>
            </a:r>
            <a:endParaRPr kumimoji="1" lang="ko-Kore-KR" altLang="en-US" dirty="0"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6DEF0-2FB2-E9A4-E8CA-48633CBD0D58}"/>
              </a:ext>
            </a:extLst>
          </p:cNvPr>
          <p:cNvSpPr txBox="1"/>
          <p:nvPr/>
        </p:nvSpPr>
        <p:spPr>
          <a:xfrm>
            <a:off x="10782084" y="4611341"/>
            <a:ext cx="156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AppleGothic" pitchFamily="2" charset="-127"/>
                <a:ea typeface="AppleGothic" pitchFamily="2" charset="-127"/>
              </a:rPr>
              <a:t>FC</a:t>
            </a:r>
            <a:endParaRPr kumimoji="1" lang="ko-Kore-KR" altLang="en-US" dirty="0"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558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776</Words>
  <Application>Microsoft Macintosh PowerPoint</Application>
  <PresentationFormat>와이드스크린</PresentationFormat>
  <Paragraphs>143</Paragraphs>
  <Slides>19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-apple-system</vt:lpstr>
      <vt:lpstr>AppleGothic</vt:lpstr>
      <vt:lpstr>KaTeX_Main</vt:lpstr>
      <vt:lpstr>KaTeX_Math</vt:lpstr>
      <vt:lpstr>NanumMyeongjo</vt:lpstr>
      <vt:lpstr>Arial</vt:lpstr>
      <vt:lpstr>Calibri</vt:lpstr>
      <vt:lpstr>Calibri Light</vt:lpstr>
      <vt:lpstr>Office 테마</vt:lpstr>
      <vt:lpstr>ResNet</vt:lpstr>
      <vt:lpstr>Model history</vt:lpstr>
      <vt:lpstr>VGG16 model</vt:lpstr>
      <vt:lpstr>VGG16 model</vt:lpstr>
      <vt:lpstr>VGG16 model</vt:lpstr>
      <vt:lpstr>ResNet (Deep Residual Learning for Image Recognition)</vt:lpstr>
      <vt:lpstr>ResNet</vt:lpstr>
      <vt:lpstr>(1) 3x3 ConV</vt:lpstr>
      <vt:lpstr>(2) Size x½ &amp; Depth x2</vt:lpstr>
      <vt:lpstr>(3) Residual Block</vt:lpstr>
      <vt:lpstr>(3) Residual Block</vt:lpstr>
      <vt:lpstr>(3) Residual Block</vt:lpstr>
      <vt:lpstr>(3) Residual Block</vt:lpstr>
      <vt:lpstr>(3) Residual Block</vt:lpstr>
      <vt:lpstr>(3) Residual Block</vt:lpstr>
      <vt:lpstr>Expand Dimension</vt:lpstr>
      <vt:lpstr>Bottleneck Variations</vt:lpstr>
      <vt:lpstr>Bottleneck Variations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ResNet</dc:title>
  <dc:creator>김여진(뇌·인지과학전공)</dc:creator>
  <cp:lastModifiedBy>김여진(뇌·인지과학전공)</cp:lastModifiedBy>
  <cp:revision>7</cp:revision>
  <dcterms:created xsi:type="dcterms:W3CDTF">2022-10-30T01:24:22Z</dcterms:created>
  <dcterms:modified xsi:type="dcterms:W3CDTF">2022-11-05T07:31:49Z</dcterms:modified>
</cp:coreProperties>
</file>